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476" r:id="rId3"/>
    <p:sldId id="477" r:id="rId4"/>
    <p:sldId id="281" r:id="rId5"/>
    <p:sldId id="521" r:id="rId6"/>
    <p:sldId id="525" r:id="rId7"/>
    <p:sldId id="481" r:id="rId8"/>
    <p:sldId id="263" r:id="rId9"/>
    <p:sldId id="523" r:id="rId10"/>
    <p:sldId id="393" r:id="rId11"/>
    <p:sldId id="526" r:id="rId12"/>
    <p:sldId id="524" r:id="rId13"/>
    <p:sldId id="383" r:id="rId14"/>
    <p:sldId id="384" r:id="rId15"/>
    <p:sldId id="453" r:id="rId16"/>
    <p:sldId id="433" r:id="rId17"/>
    <p:sldId id="522" r:id="rId18"/>
    <p:sldId id="434" r:id="rId19"/>
    <p:sldId id="452" r:id="rId20"/>
    <p:sldId id="493" r:id="rId21"/>
    <p:sldId id="403" r:id="rId22"/>
    <p:sldId id="437" r:id="rId23"/>
    <p:sldId id="518" r:id="rId24"/>
    <p:sldId id="404" r:id="rId25"/>
    <p:sldId id="520" r:id="rId26"/>
    <p:sldId id="405" r:id="rId27"/>
    <p:sldId id="439" r:id="rId28"/>
    <p:sldId id="463" r:id="rId29"/>
    <p:sldId id="409" r:id="rId30"/>
    <p:sldId id="41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/>
    <p:restoredTop sz="76975"/>
  </p:normalViewPr>
  <p:slideViewPr>
    <p:cSldViewPr snapToGrid="0" snapToObjects="1">
      <p:cViewPr varScale="1">
        <p:scale>
          <a:sx n="118" d="100"/>
          <a:sy n="11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85BFE-32D6-904A-8824-46C05D0DA1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DCC44-C92B-864B-BD5A-A3F569275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7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itrogenous_bas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RNA" TargetMode="External"/><Relationship Id="rId4" Type="http://schemas.openxmlformats.org/officeDocument/2006/relationships/hyperlink" Target="https://en.wikipedia.org/wiki/DNA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rmicro2090#ref-CR129" TargetMode="External"/><Relationship Id="rId3" Type="http://schemas.openxmlformats.org/officeDocument/2006/relationships/hyperlink" Target="https://www.nature.com/articles/nrmicro2090#ref-CR113" TargetMode="External"/><Relationship Id="rId7" Type="http://schemas.openxmlformats.org/officeDocument/2006/relationships/hyperlink" Target="https://www.nature.com/articles/nrmicro2090#ref-CR12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nrmicro2090#ref-CR126" TargetMode="External"/><Relationship Id="rId5" Type="http://schemas.openxmlformats.org/officeDocument/2006/relationships/hyperlink" Target="https://www.nature.com/articles/nrmicro2090#ref-CR125" TargetMode="External"/><Relationship Id="rId10" Type="http://schemas.openxmlformats.org/officeDocument/2006/relationships/hyperlink" Target="https://www.nature.com/articles/nrmicro2090#ref-CR128" TargetMode="External"/><Relationship Id="rId4" Type="http://schemas.openxmlformats.org/officeDocument/2006/relationships/hyperlink" Target="https://www.nature.com/articles/nrmicro2090#ref-CR121" TargetMode="External"/><Relationship Id="rId9" Type="http://schemas.openxmlformats.org/officeDocument/2006/relationships/hyperlink" Target="https://www.nature.com/articles/nrmicro2090#ref-CR105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rmicro2090#ref-CR129" TargetMode="External"/><Relationship Id="rId3" Type="http://schemas.openxmlformats.org/officeDocument/2006/relationships/hyperlink" Target="https://www.nature.com/articles/nrmicro2090#ref-CR113" TargetMode="External"/><Relationship Id="rId7" Type="http://schemas.openxmlformats.org/officeDocument/2006/relationships/hyperlink" Target="https://www.nature.com/articles/nrmicro2090#ref-CR12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nature.com/articles/nrmicro2090#ref-CR126" TargetMode="External"/><Relationship Id="rId5" Type="http://schemas.openxmlformats.org/officeDocument/2006/relationships/hyperlink" Target="https://www.nature.com/articles/nrmicro2090#ref-CR125" TargetMode="External"/><Relationship Id="rId10" Type="http://schemas.openxmlformats.org/officeDocument/2006/relationships/hyperlink" Target="https://www.nature.com/articles/nrmicro2090#ref-CR128" TargetMode="External"/><Relationship Id="rId4" Type="http://schemas.openxmlformats.org/officeDocument/2006/relationships/hyperlink" Target="https://www.nature.com/articles/nrmicro2090#ref-CR121" TargetMode="External"/><Relationship Id="rId9" Type="http://schemas.openxmlformats.org/officeDocument/2006/relationships/hyperlink" Target="https://www.nature.com/articles/nrmicro2090#ref-CR105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D187C-9021-B548-9077-AFDC4E6B59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37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= -log_10(e),  e = probability of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D187C-9021-B548-9077-AFDC4E6B59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GC-content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guanine-cytosine content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the percentage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itrogenous bases"/>
              </a:rPr>
              <a:t>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NA"/>
              </a:rPr>
              <a:t>DNA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RNA"/>
              </a:rPr>
              <a:t>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molecule that are either G or C out of an implied four total bases.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is a histogram of the number of reads on the y axis, and the mean GC % of the reads in that bin.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this peaks around 50%, so most reads have between 40-60% of GC%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30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normal random library you would expect to see a roughly normal distribution of GC content where the central peak corresponds to the overall GC content of the underlying genome.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we don't know the the GC content of the genome, a theoretical distribution (blue) is created based on observed distribution.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unusually shaped distribution could indicate a contaminated library or some other kinds of biased subset of reads mixed in.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Sharp peaks on an otherwise smooth distribution are normally the result of a specific contaminant (adapter dimers for example), which may well be picked up by the overrepresented sequences module. Broader peaks may represent contamination with a different species.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83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plot shows the position along the read ( x axis) and the proportion of all reads for which each DNA base has been called (y axis)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data tends to show a positional sequence bias in the first ~12 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"random" priming step during library construction is not truly random and certain hexamers are more prevalent than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Studies have shown that this does NOT cause mis-called bases or drastic bias in sequenced fragments Read quality drops at the beginning and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biased distribution is expected for </a:t>
            </a:r>
            <a:r>
              <a:rPr lang="en-US" dirty="0" err="1"/>
              <a:t>RNAseq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81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adapter-dimer contamination or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2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this will get pretty technical pretty quickly, with the nuts and bolts of the </a:t>
            </a:r>
            <a:r>
              <a:rPr lang="en-US" dirty="0" err="1"/>
              <a:t>RNAseq</a:t>
            </a:r>
            <a:r>
              <a:rPr lang="en-US" dirty="0"/>
              <a:t> workflow.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expect you will be able to follow the slides, but please feel free to ask questions.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this overview, we’ll go through it together and perform the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5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D187C-9021-B548-9077-AFDC4E6B5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I’d prefer you use the raise hand to ask question and lower it after. If I don’t see it, feel free to interrupt.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I get a show of hands of who has experience in bioinformatics?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about anyone with experience in NGS sequencing?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Galaxy?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D187C-9021-B548-9077-AFDC4E6B59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3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acute respiratory syndrome-coronavirus (SARS-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enters target cells through an endosomal pathway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kerstrom, S., Mirazimi, A. &amp; Tan, Y. J. Inhibition of SARS-CoV replication cycle by small interference RNAs silencing specific SARS proteins, 7a/7b, 3a/3b and S. Antiviral Res. 73, 219–227 (2007)."/>
              </a:rPr>
              <a:t>113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Qinfen, Z. et al. The life cycle of SARS coronavirus in Vero E6 cells. J. Med. Virol. 73, 332–337 (2004)."/>
              </a:rPr>
              <a:t>121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Frieman, M., Heise, M. &amp; Baric, R. SARS coronavirus and innate immunity. Virus Res. 133, 101–112 (2008)."/>
              </a:rPr>
              <a:t>125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Weiss, S. R. &amp; Navas-Martin, S. Coronavirus pathogenesis and the emerging pathogen severe acute respiratory syndrome coronavirus. Microbiol. Mol. Biol. Rev. 69, 635–664 (2005)."/>
              </a:rPr>
              <a:t>126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Holmes, K. V. SARS coronavirus: a new challenge for prevention and therapy. J. Clin. Invest. 111, 1605–1609 (2003)."/>
              </a:rPr>
              <a:t>127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 protein first binds to the cellular receptor angiotensin-converting enzyme 2 (ACE2)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oue, Y. et al. Clathrin-dependent entry of severe acute respiratory syndrome coronavirus into target cells expressing ACE2 with the cytoplasmic tail deleted. J. Virol. 81, 8722–8729 (2007)."/>
              </a:rPr>
              <a:t>129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ACE2–virus complex is then translocated to endosomes, where S protein is cleaved by the endosomal acid proteases (cathepsin L)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Simmons, G. et al. Inhibitors of cathepsin L prevent severe acute respiratory syndrome coronavirus entry. Proc. Natl Acad. Sci. USA 102, 11876–11881 (2005)."/>
              </a:rPr>
              <a:t>105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activate its fusion activity. The viral genome is released and translated into viral replicase polyproteins pp1a and 1ab, which are then cleaved into small products by viral proteinases.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Subgenomic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negative-strand templates are synthesized from discontinuous transcription on the plus-strand genome and serve as templates for mRNA synthesis. The full-length negative-strand template is made as a template for genomic RNA. Viral nucleocapsids are assembled from genomic RNA and N protein in the cytoplasm, followed by budding into the lumen of the ERGIC (endoplasmic reticulum (ER)–Golgi intermediate compartment)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tertz, S. et al. The intracellular sites of early replication and budding of SARS-coronavirus. Virology 361, 304–315 (2007)."/>
              </a:rPr>
              <a:t>128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Virions are then released from the cell through exocytosis.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acute respiratory syndrome-coronavirus (SARS-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enters target cells through an endosomal pathway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kerstrom, S., Mirazimi, A. &amp; Tan, Y. J. Inhibition of SARS-CoV replication cycle by small interference RNAs silencing specific SARS proteins, 7a/7b, 3a/3b and S. Antiviral Res. 73, 219–227 (2007)."/>
              </a:rPr>
              <a:t>113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Qinfen, Z. et al. The life cycle of SARS coronavirus in Vero E6 cells. J. Med. Virol. 73, 332–337 (2004)."/>
              </a:rPr>
              <a:t>121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Frieman, M., Heise, M. &amp; Baric, R. SARS coronavirus and innate immunity. Virus Res. 133, 101–112 (2008)."/>
              </a:rPr>
              <a:t>125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Weiss, S. R. &amp; Navas-Martin, S. Coronavirus pathogenesis and the emerging pathogen severe acute respiratory syndrome coronavirus. Microbiol. Mol. Biol. Rev. 69, 635–664 (2005)."/>
              </a:rPr>
              <a:t>126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Holmes, K. V. SARS coronavirus: a new challenge for prevention and therapy. J. Clin. Invest. 111, 1605–1609 (2003)."/>
              </a:rPr>
              <a:t>127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 protein first binds to the cellular receptor angiotensin-converting enzyme 2 (ACE2)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Inoue, Y. et al. Clathrin-dependent entry of severe acute respiratory syndrome coronavirus into target cells expressing ACE2 with the cytoplasmic tail deleted. J. Virol. 81, 8722–8729 (2007)."/>
              </a:rPr>
              <a:t>129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ACE2–virus complex is then translocated to endosomes, where S protein is cleaved by the endosomal acid proteases (cathepsin L)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Simmons, G. et al. Inhibitors of cathepsin L prevent severe acute respiratory syndrome coronavirus entry. Proc. Natl Acad. Sci. USA 102, 11876–11881 (2005)."/>
              </a:rPr>
              <a:t>105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activate its fusion activity. The viral genome is released and translated into viral replicase polyproteins pp1a and 1ab, which are then cleaved into small products by viral proteinases.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Subgenomic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negative-strand templates are synthesized from discontinuous transcription on the plus-strand genome and serve as templates for mRNA synthesis. The full-length negative-strand template is made as a template for genomic RNA. Viral nucleocapsids are assembled from genomic RNA and N protein in the cytoplasm, followed by budding into the lumen of the ERGIC (endoplasmic reticulum (ER)–Golgi intermediate compartment)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Stertz, S. et al. The intracellular sites of early replication and budding of SARS-coronavirus. Virology 361, 304–315 (2007)."/>
              </a:rPr>
              <a:t>128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Virions are then released from the cell through exocytosis.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26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09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DCC44-C92B-864B-BD5A-A3F5692750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1913ea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1913ea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13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1913ea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1913ea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1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AE1C-7E74-D947-A28D-9C38D973F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11C3FF-2EB6-AD40-B538-AF8159F33B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D4D09-8444-9A46-A109-B477BAC6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51DB1-D8B4-054A-9168-F46E01AF4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A0CE7-423C-6145-B6A8-50ADB285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0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ADEA-6809-344F-BB60-EBBD429EA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BA0CE-670A-F24F-B75E-BCCF84748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4A5F-B50A-844E-BDC1-FC976350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B450A-5B02-0D46-BB36-3F6A61E6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81239-6590-FA42-85F0-E91CFE5D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9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FEBD1-92F7-8548-88E0-821045E0F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6CBAE-AC55-A24A-91FF-960311AF8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11404-F406-BF42-9717-A05A12C6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AB40-10F4-7D4C-BE6B-8C23CA93B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C6D0-76FE-094C-9BBC-553F5373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58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381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14A7-0F0E-9047-BEB7-8B208F31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5BFD5-98F2-884F-88A8-151119F6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16167-5514-004A-9AEC-F6C340972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CE3AD-6BA0-5647-95E9-27CCC6BEB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42B4-B3F0-9F40-B615-DA2AB457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0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E107-088C-D349-9FF4-BFB0D246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4AE11-A598-6C46-A756-700E78114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6ED9F-9911-A149-BA67-12160B3F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B7C99-61CF-7742-AE08-802ECE3F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FD285-2053-684D-B660-743A1CB9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7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1C64-322F-F549-9011-FAA6C8F8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42F6-7B27-344A-8DDE-462D3E76D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D9095-8850-B448-A2D9-811D36D0C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DC049-55F6-6742-9455-52709769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A9A09-07E0-5742-AD80-B59B2A44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6D166-DD1E-B14B-BE52-A8A14F1D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BEA5-2F77-0A41-A248-6F049427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EF321-673A-054F-B3AD-08A52C287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2E063-C13E-064F-AE59-423C2A7AF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A51D9-58AA-3F4B-84CB-19A9D591BB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F584F-DD9E-184B-9E0F-52C3CBFF4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EECF3-1660-1143-BD57-C5FD20C2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6B768-D790-2D4F-9972-8EB02594D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E8FD09-228A-9B46-A5E8-394513C9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42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C94-FF0C-B14D-8209-2CB258B1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CCE60-0C20-0844-88F5-61392179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EC829-DAF1-D943-864F-0E6296D0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80A2D-6843-B34A-99E4-CB3BB76E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0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57A46-5EED-F244-B669-577FA6729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2851D-DF31-5944-90C4-78E244AA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B746-17A0-7A44-9E07-B23615A6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7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B301F-779E-E94F-B939-927FBB84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BC13-5007-C749-9440-FAD8F0C1E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704D2-420F-9143-93F2-DECFD0C62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7D15A-BDC6-FC42-A1A6-65799011F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0E684-4766-754B-8A4D-35587D263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5BCA3-DC4F-1F42-B3E8-D842847B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6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976F-AFCD-A345-A065-3EE9FA27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98AD3-B460-864D-A2B4-D516EB0C7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D0CF0-03A1-0D4A-AAD9-09630776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7977F-8A15-0149-812C-6268616F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12C35-9466-0A49-BE4D-B4C37D8B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B0841-D72A-124A-A73B-1A5BD90D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C5482-353F-734F-BB8E-FADB7209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155E2-1D14-CF44-959D-CEF1AB493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4350-2BAC-074D-9BB5-B6256D896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4C70-F1E9-934E-A80F-7088EAC1A95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58642-AA87-BA49-B37D-49761CC34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4EF93-41F2-D14B-BEC7-9766ED8F4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A7D84-B8C0-384E-8AA2-864A5D0A6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7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STQ_forma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mailto:Rebecca.batorsky@tufts.edu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it.tufts.edu/research-technology/bioinformatics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quencing.qcfail.com/articles/positional-sequence-bias-in-random-primed-librari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equencing.qcfai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3530905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roadinstitute.github.io/picard/explain-flags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east.ensembl.org/info/website/upload/gff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laxy.cluster.tufts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batorsky.github.io/intro-to-rnaseq-with-galaxy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alaxy.cluster.tufts.edu/" TargetMode="External"/><Relationship Id="rId4" Type="http://schemas.openxmlformats.org/officeDocument/2006/relationships/hyperlink" Target="https://access.tufts.edu/vp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B8A2D-BFA4-9947-A460-DAE146DA9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5600" dirty="0"/>
              <a:t>Intro to Next Generation Sequencing Data Analysis with Galaxy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B9A9B-C1C9-F246-8CC5-B7B2F31D8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4005452" cy="161041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Rebecca </a:t>
            </a:r>
            <a:r>
              <a:rPr lang="en-US" dirty="0" err="1"/>
              <a:t>Batorsky</a:t>
            </a:r>
            <a:endParaRPr lang="en-US" dirty="0"/>
          </a:p>
          <a:p>
            <a:pPr algn="l"/>
            <a:r>
              <a:rPr lang="en-US" dirty="0" err="1"/>
              <a:t>Pr</a:t>
            </a:r>
            <a:r>
              <a:rPr lang="en-US" dirty="0"/>
              <a:t> Bioinformatics Scientist</a:t>
            </a:r>
          </a:p>
          <a:p>
            <a:pPr algn="l"/>
            <a:r>
              <a:rPr lang="en-US" dirty="0"/>
              <a:t>Nov 2021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2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A933CD4-D253-E740-AC6A-16FB9ACA221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8408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Download Reference Genome and Annotation</a:t>
            </a:r>
          </a:p>
        </p:txBody>
      </p:sp>
    </p:spTree>
    <p:extLst>
      <p:ext uri="{BB962C8B-B14F-4D97-AF65-F5344CB8AC3E}">
        <p14:creationId xmlns:p14="http://schemas.microsoft.com/office/powerpoint/2010/main" val="194781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Raw reads in </a:t>
            </a:r>
            <a:r>
              <a:rPr lang="en-US" dirty="0" err="1">
                <a:solidFill>
                  <a:schemeClr val="accent1"/>
                </a:solidFill>
              </a:rPr>
              <a:t>Fastq</a:t>
            </a:r>
            <a:r>
              <a:rPr lang="en-US" dirty="0">
                <a:solidFill>
                  <a:schemeClr val="accent1"/>
                </a:solidFill>
              </a:rPr>
              <a:t>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0FD9D-9B8B-C648-B6A7-39121FC640F1}"/>
              </a:ext>
            </a:extLst>
          </p:cNvPr>
          <p:cNvSpPr/>
          <p:nvPr/>
        </p:nvSpPr>
        <p:spPr>
          <a:xfrm>
            <a:off x="582403" y="1233464"/>
            <a:ext cx="4809586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@SRR098401.109756285</a:t>
            </a:r>
          </a:p>
          <a:p>
            <a:r>
              <a:rPr lang="en-US" dirty="0"/>
              <a:t>GACTCACGTAACTTTAAACTCTAACAGAAATATACTA…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CAEFGDG?BCGGGEEDGGHGHGDFHEIEGGDDDD…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8A37B-8691-D542-ABE9-9FD28A0BFD86}"/>
              </a:ext>
            </a:extLst>
          </p:cNvPr>
          <p:cNvSpPr/>
          <p:nvPr/>
        </p:nvSpPr>
        <p:spPr>
          <a:xfrm>
            <a:off x="5749826" y="1233463"/>
            <a:ext cx="4999690" cy="12003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AutoNum type="arabicPeriod"/>
            </a:pPr>
            <a:r>
              <a:rPr lang="en-US" dirty="0"/>
              <a:t>Sequence identifier</a:t>
            </a:r>
          </a:p>
          <a:p>
            <a:pPr marL="342900" indent="-342900">
              <a:buAutoNum type="arabicPeriod"/>
            </a:pPr>
            <a:r>
              <a:rPr lang="en-US" dirty="0"/>
              <a:t>Sequence</a:t>
            </a:r>
          </a:p>
          <a:p>
            <a:pPr marL="342900" indent="-342900">
              <a:buAutoNum type="arabicPeriod"/>
            </a:pPr>
            <a:r>
              <a:rPr lang="en-US" dirty="0"/>
              <a:t>+ (optionally lists the sequence identifier again)</a:t>
            </a:r>
          </a:p>
          <a:p>
            <a:pPr marL="342900" indent="-342900">
              <a:buAutoNum type="arabicPeriod"/>
            </a:pPr>
            <a:r>
              <a:rPr lang="en-US" dirty="0"/>
              <a:t>Quality string</a:t>
            </a:r>
          </a:p>
        </p:txBody>
      </p:sp>
    </p:spTree>
    <p:extLst>
      <p:ext uri="{BB962C8B-B14F-4D97-AF65-F5344CB8AC3E}">
        <p14:creationId xmlns:p14="http://schemas.microsoft.com/office/powerpoint/2010/main" val="150107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Raw reads in </a:t>
            </a:r>
            <a:r>
              <a:rPr lang="en-US" dirty="0" err="1">
                <a:solidFill>
                  <a:schemeClr val="accent1"/>
                </a:solidFill>
              </a:rPr>
              <a:t>Fastq</a:t>
            </a:r>
            <a:r>
              <a:rPr lang="en-US" dirty="0">
                <a:solidFill>
                  <a:schemeClr val="accent1"/>
                </a:solidFill>
              </a:rPr>
              <a:t> format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F0FD9D-9B8B-C648-B6A7-39121FC640F1}"/>
              </a:ext>
            </a:extLst>
          </p:cNvPr>
          <p:cNvSpPr/>
          <p:nvPr/>
        </p:nvSpPr>
        <p:spPr>
          <a:xfrm>
            <a:off x="582403" y="1233464"/>
            <a:ext cx="4809586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@SRR098401.109756285</a:t>
            </a:r>
          </a:p>
          <a:p>
            <a:r>
              <a:rPr lang="en-US" dirty="0"/>
              <a:t>GACTCACGTAACTTTAAACTCTAACAGAAATATACTA…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CAEFGDG?BCGGGEEDGGHGHGDFHEIEGGDDDD…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F8A37B-8691-D542-ABE9-9FD28A0BFD86}"/>
              </a:ext>
            </a:extLst>
          </p:cNvPr>
          <p:cNvSpPr/>
          <p:nvPr/>
        </p:nvSpPr>
        <p:spPr>
          <a:xfrm>
            <a:off x="5749826" y="1233463"/>
            <a:ext cx="4999690" cy="12003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342900" indent="-342900">
              <a:buAutoNum type="arabicPeriod"/>
            </a:pPr>
            <a:r>
              <a:rPr lang="en-US" dirty="0"/>
              <a:t>Sequence identifier</a:t>
            </a:r>
          </a:p>
          <a:p>
            <a:pPr marL="342900" indent="-342900">
              <a:buAutoNum type="arabicPeriod"/>
            </a:pPr>
            <a:r>
              <a:rPr lang="en-US" dirty="0"/>
              <a:t>Sequence</a:t>
            </a:r>
          </a:p>
          <a:p>
            <a:pPr marL="342900" indent="-342900">
              <a:buAutoNum type="arabicPeriod"/>
            </a:pPr>
            <a:r>
              <a:rPr lang="en-US" dirty="0"/>
              <a:t>+ (optionally lists the sequence identifier again)</a:t>
            </a:r>
          </a:p>
          <a:p>
            <a:pPr marL="342900" indent="-342900">
              <a:buAutoNum type="arabicPeriod"/>
            </a:pPr>
            <a:r>
              <a:rPr lang="en-US" dirty="0"/>
              <a:t>Quality string</a:t>
            </a:r>
          </a:p>
        </p:txBody>
      </p:sp>
    </p:spTree>
    <p:extLst>
      <p:ext uri="{BB962C8B-B14F-4D97-AF65-F5344CB8AC3E}">
        <p14:creationId xmlns:p14="http://schemas.microsoft.com/office/powerpoint/2010/main" val="2438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0DD7990-2177-F946-8ABC-0DA3474FE4EB}"/>
              </a:ext>
            </a:extLst>
          </p:cNvPr>
          <p:cNvSpPr/>
          <p:nvPr/>
        </p:nvSpPr>
        <p:spPr>
          <a:xfrm>
            <a:off x="6524015" y="6533566"/>
            <a:ext cx="5339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www.illumina.com</a:t>
            </a:r>
            <a:r>
              <a:rPr lang="en-US" sz="1200" dirty="0"/>
              <a:t>/science/education/sequencing-quality-</a:t>
            </a:r>
            <a:r>
              <a:rPr lang="en-US" sz="1200" dirty="0" err="1"/>
              <a:t>scores.html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70199-2BA5-0E43-A2CC-A557E64D564B}"/>
              </a:ext>
            </a:extLst>
          </p:cNvPr>
          <p:cNvSpPr txBox="1"/>
          <p:nvPr/>
        </p:nvSpPr>
        <p:spPr>
          <a:xfrm>
            <a:off x="314969" y="914694"/>
            <a:ext cx="781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symbols we see in the read quality string are an encoding of the quality score:</a:t>
            </a:r>
          </a:p>
        </p:txBody>
      </p:sp>
      <p:pic>
        <p:nvPicPr>
          <p:cNvPr id="14" name="Picture 13" descr="a picture showing the ASCII quality charachters and their mapping to quality scores from 0 to 40">
            <a:extLst>
              <a:ext uri="{FF2B5EF4-FFF2-40B4-BE49-F238E27FC236}">
                <a16:creationId xmlns:a16="http://schemas.microsoft.com/office/drawing/2014/main" id="{C84E96AF-CD2A-E34E-86EB-63130974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3" y="1451937"/>
            <a:ext cx="5943600" cy="101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06931D-466A-3143-9C0A-349CCCB1E30C}"/>
              </a:ext>
            </a:extLst>
          </p:cNvPr>
          <p:cNvSpPr txBox="1"/>
          <p:nvPr/>
        </p:nvSpPr>
        <p:spPr>
          <a:xfrm>
            <a:off x="314969" y="2672558"/>
            <a:ext cx="709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quality score is a prediction of the probability of an error in base calling: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9188D62-8F60-BF47-99F5-ECE24D44E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56826"/>
              </p:ext>
            </p:extLst>
          </p:nvPr>
        </p:nvGraphicFramePr>
        <p:xfrm>
          <a:off x="314969" y="3203583"/>
          <a:ext cx="10515600" cy="1410425"/>
        </p:xfrm>
        <a:graphic>
          <a:graphicData uri="http://schemas.openxmlformats.org/drawingml/2006/table">
            <a:tbl>
              <a:tblPr first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862008157"/>
                    </a:ext>
                  </a:extLst>
                </a:gridCol>
                <a:gridCol w="3789999">
                  <a:extLst>
                    <a:ext uri="{9D8B030D-6E8A-4147-A177-3AD203B41FA5}">
                      <a16:colId xmlns:a16="http://schemas.microsoft.com/office/drawing/2014/main" val="3693452951"/>
                    </a:ext>
                  </a:extLst>
                </a:gridCol>
                <a:gridCol w="3220401">
                  <a:extLst>
                    <a:ext uri="{9D8B030D-6E8A-4147-A177-3AD203B41FA5}">
                      <a16:colId xmlns:a16="http://schemas.microsoft.com/office/drawing/2014/main" val="1045064580"/>
                    </a:ext>
                  </a:extLst>
                </a:gridCol>
              </a:tblGrid>
              <a:tr h="34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Quality Score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Probability of Incorrect Base Call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Inferred Base Call Accuracy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94137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 (Q10)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 in 10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90%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8190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20 (Q20)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 in 100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99%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711487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30 (Q30)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 in 1000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99.9%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91160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A809C58-E97A-D347-B00A-B38AD5E605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4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 Quality Scores</a:t>
            </a:r>
          </a:p>
        </p:txBody>
      </p:sp>
    </p:spTree>
    <p:extLst>
      <p:ext uri="{BB962C8B-B14F-4D97-AF65-F5344CB8AC3E}">
        <p14:creationId xmlns:p14="http://schemas.microsoft.com/office/powerpoint/2010/main" val="25228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0DD7990-2177-F946-8ABC-0DA3474FE4EB}"/>
              </a:ext>
            </a:extLst>
          </p:cNvPr>
          <p:cNvSpPr/>
          <p:nvPr/>
        </p:nvSpPr>
        <p:spPr>
          <a:xfrm>
            <a:off x="6524015" y="6533566"/>
            <a:ext cx="5339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www.illumina.com</a:t>
            </a:r>
            <a:r>
              <a:rPr lang="en-US" sz="1200" dirty="0"/>
              <a:t>/science/education/sequencing-quality-</a:t>
            </a:r>
            <a:r>
              <a:rPr lang="en-US" sz="1200" dirty="0" err="1"/>
              <a:t>scores.html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70199-2BA5-0E43-A2CC-A557E64D564B}"/>
              </a:ext>
            </a:extLst>
          </p:cNvPr>
          <p:cNvSpPr txBox="1"/>
          <p:nvPr/>
        </p:nvSpPr>
        <p:spPr>
          <a:xfrm>
            <a:off x="314969" y="914694"/>
            <a:ext cx="781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symbols we see in the read quality string are an encoding of the quality score:</a:t>
            </a:r>
          </a:p>
        </p:txBody>
      </p:sp>
      <p:pic>
        <p:nvPicPr>
          <p:cNvPr id="14" name="Picture 13" descr="a picture showing the ASCII quality charachters and their mapping to quality scores from 0 to 40">
            <a:extLst>
              <a:ext uri="{FF2B5EF4-FFF2-40B4-BE49-F238E27FC236}">
                <a16:creationId xmlns:a16="http://schemas.microsoft.com/office/drawing/2014/main" id="{C84E96AF-CD2A-E34E-86EB-63130974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3" y="1451937"/>
            <a:ext cx="5943600" cy="101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06931D-466A-3143-9C0A-349CCCB1E30C}"/>
              </a:ext>
            </a:extLst>
          </p:cNvPr>
          <p:cNvSpPr txBox="1"/>
          <p:nvPr/>
        </p:nvSpPr>
        <p:spPr>
          <a:xfrm>
            <a:off x="314969" y="2672558"/>
            <a:ext cx="7093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quality score is a prediction of the probability of an error in base calling: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9188D62-8F60-BF47-99F5-ECE24D44EB6D}"/>
              </a:ext>
            </a:extLst>
          </p:cNvPr>
          <p:cNvGraphicFramePr>
            <a:graphicFrameLocks noGrp="1"/>
          </p:cNvGraphicFramePr>
          <p:nvPr/>
        </p:nvGraphicFramePr>
        <p:xfrm>
          <a:off x="314969" y="3203583"/>
          <a:ext cx="10515600" cy="1410425"/>
        </p:xfrm>
        <a:graphic>
          <a:graphicData uri="http://schemas.openxmlformats.org/drawingml/2006/table">
            <a:tbl>
              <a:tblPr firstRow="1"/>
              <a:tblGrid>
                <a:gridCol w="3505200">
                  <a:extLst>
                    <a:ext uri="{9D8B030D-6E8A-4147-A177-3AD203B41FA5}">
                      <a16:colId xmlns:a16="http://schemas.microsoft.com/office/drawing/2014/main" val="1862008157"/>
                    </a:ext>
                  </a:extLst>
                </a:gridCol>
                <a:gridCol w="3789999">
                  <a:extLst>
                    <a:ext uri="{9D8B030D-6E8A-4147-A177-3AD203B41FA5}">
                      <a16:colId xmlns:a16="http://schemas.microsoft.com/office/drawing/2014/main" val="3693452951"/>
                    </a:ext>
                  </a:extLst>
                </a:gridCol>
                <a:gridCol w="3220401">
                  <a:extLst>
                    <a:ext uri="{9D8B030D-6E8A-4147-A177-3AD203B41FA5}">
                      <a16:colId xmlns:a16="http://schemas.microsoft.com/office/drawing/2014/main" val="1045064580"/>
                    </a:ext>
                  </a:extLst>
                </a:gridCol>
              </a:tblGrid>
              <a:tr h="34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Quality Score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Probability of Incorrect Base Call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dirty="0">
                          <a:solidFill>
                            <a:schemeClr val="tx1"/>
                          </a:solidFill>
                          <a:effectLst/>
                          <a:latin typeface="HelveticaNeueW01-75Bold"/>
                        </a:rPr>
                        <a:t>Inferred Base Call Accuracy</a:t>
                      </a:r>
                    </a:p>
                  </a:txBody>
                  <a:tcPr marL="88552" marR="88552" marT="44276" marB="44276" anchor="b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194137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10 (Q10)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 in 10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90%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8190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20 (Q20)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1 in 100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99%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711487"/>
                  </a:ext>
                </a:extLst>
              </a:tr>
              <a:tr h="354210"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30 (Q30)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>
                          <a:effectLst/>
                        </a:rPr>
                        <a:t>1 in 1000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700" dirty="0">
                          <a:effectLst/>
                        </a:rPr>
                        <a:t>99.9%</a:t>
                      </a:r>
                    </a:p>
                  </a:txBody>
                  <a:tcPr marL="88552" marR="88552" marT="44276" marB="44276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8911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09376C-5B33-9A48-A466-B61A3F9186B9}"/>
              </a:ext>
            </a:extLst>
          </p:cNvPr>
          <p:cNvSpPr txBox="1"/>
          <p:nvPr/>
        </p:nvSpPr>
        <p:spPr>
          <a:xfrm>
            <a:off x="314969" y="4682032"/>
            <a:ext cx="17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to our read: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84B154-4F23-A14F-9095-0E7F23293CE5}"/>
              </a:ext>
            </a:extLst>
          </p:cNvPr>
          <p:cNvSpPr/>
          <p:nvPr/>
        </p:nvSpPr>
        <p:spPr>
          <a:xfrm>
            <a:off x="367364" y="5067199"/>
            <a:ext cx="4880952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@SRR098401.109756285</a:t>
            </a:r>
          </a:p>
          <a:p>
            <a:r>
              <a:rPr lang="en-US" dirty="0"/>
              <a:t>GACTCACGTAACTTTAAACTCTAACAGAAATATACTA…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CAEFGDG?BCGGGEEDGGHGHGDFHEIEGGDDDD…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88615-AFE3-1F49-8055-34C3E16D95DF}"/>
              </a:ext>
            </a:extLst>
          </p:cNvPr>
          <p:cNvSpPr txBox="1"/>
          <p:nvPr/>
        </p:nvSpPr>
        <p:spPr>
          <a:xfrm>
            <a:off x="578415" y="6404856"/>
            <a:ext cx="456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 –&gt; Q =  34 -&gt; Probability &lt; 1/1000 of an error</a:t>
            </a:r>
          </a:p>
        </p:txBody>
      </p:sp>
      <p:cxnSp>
        <p:nvCxnSpPr>
          <p:cNvPr id="13" name="Straight Arrow Connector 12" descr="arrow pointing to the C in the quality string">
            <a:extLst>
              <a:ext uri="{FF2B5EF4-FFF2-40B4-BE49-F238E27FC236}">
                <a16:creationId xmlns:a16="http://schemas.microsoft.com/office/drawing/2014/main" id="{BC838E58-F740-0D40-96A7-EB1C76A3B257}"/>
              </a:ext>
            </a:extLst>
          </p:cNvPr>
          <p:cNvCxnSpPr>
            <a:cxnSpLocks/>
          </p:cNvCxnSpPr>
          <p:nvPr/>
        </p:nvCxnSpPr>
        <p:spPr>
          <a:xfrm flipV="1">
            <a:off x="535118" y="6170478"/>
            <a:ext cx="0" cy="468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9299C74-8389-804F-817C-F9AA491C34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4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 Quality Scores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25FEA66-F460-B147-AB38-D54823318FD7}"/>
              </a:ext>
            </a:extLst>
          </p:cNvPr>
          <p:cNvSpPr/>
          <p:nvPr/>
        </p:nvSpPr>
        <p:spPr>
          <a:xfrm>
            <a:off x="5248316" y="1451937"/>
            <a:ext cx="209949" cy="101600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61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9299C74-8389-804F-817C-F9AA491C344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744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Base Quality Scores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9C5FAAF-640E-7C4D-8173-C33243AD4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1026219"/>
            <a:ext cx="10336306" cy="4805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28421-EAC6-F448-9BAA-B63EDCFA7BE1}"/>
              </a:ext>
            </a:extLst>
          </p:cNvPr>
          <p:cNvSpPr txBox="1"/>
          <p:nvPr/>
        </p:nvSpPr>
        <p:spPr>
          <a:xfrm>
            <a:off x="7691718" y="6387353"/>
            <a:ext cx="436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https://en.wikipedia.org/wiki/FASTQ_format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78B4D-BEDF-6A4B-8384-E6F726071BEB}"/>
              </a:ext>
            </a:extLst>
          </p:cNvPr>
          <p:cNvSpPr txBox="1"/>
          <p:nvPr/>
        </p:nvSpPr>
        <p:spPr>
          <a:xfrm>
            <a:off x="0" y="2248525"/>
            <a:ext cx="177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encoding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AAD73-E7EE-AB4F-8E61-BD2503336A6D}"/>
              </a:ext>
            </a:extLst>
          </p:cNvPr>
          <p:cNvSpPr txBox="1"/>
          <p:nvPr/>
        </p:nvSpPr>
        <p:spPr>
          <a:xfrm>
            <a:off x="0" y="3244333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Quality scores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E27005-4D2B-9942-8587-48B31CED8BD6}"/>
              </a:ext>
            </a:extLst>
          </p:cNvPr>
          <p:cNvCxnSpPr/>
          <p:nvPr/>
        </p:nvCxnSpPr>
        <p:spPr>
          <a:xfrm>
            <a:off x="1772921" y="2433191"/>
            <a:ext cx="4358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ket 7">
            <a:extLst>
              <a:ext uri="{FF2B5EF4-FFF2-40B4-BE49-F238E27FC236}">
                <a16:creationId xmlns:a16="http://schemas.microsoft.com/office/drawing/2014/main" id="{E8BAD839-C339-504E-BB2B-B4E51D9D9AE6}"/>
              </a:ext>
            </a:extLst>
          </p:cNvPr>
          <p:cNvSpPr/>
          <p:nvPr/>
        </p:nvSpPr>
        <p:spPr>
          <a:xfrm>
            <a:off x="1676400" y="2938072"/>
            <a:ext cx="45719" cy="1019331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Raw read quality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18D69-62EC-6E4C-9020-ED7FCE388BAF}"/>
              </a:ext>
            </a:extLst>
          </p:cNvPr>
          <p:cNvSpPr txBox="1"/>
          <p:nvPr/>
        </p:nvSpPr>
        <p:spPr>
          <a:xfrm>
            <a:off x="914400" y="1435395"/>
            <a:ext cx="32829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Sequence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GC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 base sequence content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Adapters in 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33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Let’s do it</a:t>
            </a:r>
          </a:p>
        </p:txBody>
      </p:sp>
    </p:spTree>
    <p:extLst>
      <p:ext uri="{BB962C8B-B14F-4D97-AF65-F5344CB8AC3E}">
        <p14:creationId xmlns:p14="http://schemas.microsoft.com/office/powerpoint/2010/main" val="3331278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Sequence Quality Histogram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163705F-40A4-954D-81D3-18D2E7BBC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201"/>
          <a:stretch/>
        </p:blipFill>
        <p:spPr>
          <a:xfrm>
            <a:off x="5961423" y="1204360"/>
            <a:ext cx="5036972" cy="3672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17D522-7A16-E74F-AAAA-85F0CDF8B6CB}"/>
              </a:ext>
            </a:extLst>
          </p:cNvPr>
          <p:cNvSpPr txBox="1"/>
          <p:nvPr/>
        </p:nvSpPr>
        <p:spPr>
          <a:xfrm>
            <a:off x="6096000" y="5193366"/>
            <a:ext cx="476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</a:t>
            </a:r>
          </a:p>
          <a:p>
            <a:r>
              <a:rPr lang="en-US" dirty="0"/>
              <a:t>Read quality drops at the beginning and end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48242F-FBD1-B740-8DA7-D007E0D96B7B}"/>
              </a:ext>
            </a:extLst>
          </p:cNvPr>
          <p:cNvSpPr txBox="1"/>
          <p:nvPr/>
        </p:nvSpPr>
        <p:spPr>
          <a:xfrm>
            <a:off x="850710" y="5193366"/>
            <a:ext cx="4126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  <a:p>
            <a:r>
              <a:rPr lang="en-US" dirty="0"/>
              <a:t>High quality over the length of the read</a:t>
            </a:r>
          </a:p>
        </p:txBody>
      </p:sp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15282B7-E6CD-5640-9AF0-1B7F0032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73"/>
          <a:stretch/>
        </p:blipFill>
        <p:spPr>
          <a:xfrm>
            <a:off x="450729" y="1210192"/>
            <a:ext cx="4926842" cy="3467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61433-A754-E440-B61F-2DC8045E2E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03" t="32758" r="40442" b="61111"/>
          <a:stretch/>
        </p:blipFill>
        <p:spPr>
          <a:xfrm>
            <a:off x="4052664" y="6049833"/>
            <a:ext cx="2147454" cy="646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35ECD8-01B3-3A43-B490-1DCF3B81462A}"/>
              </a:ext>
            </a:extLst>
          </p:cNvPr>
          <p:cNvSpPr txBox="1"/>
          <p:nvPr/>
        </p:nvSpPr>
        <p:spPr>
          <a:xfrm>
            <a:off x="1976988" y="4798564"/>
            <a:ext cx="2079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Position in read (bp)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9033C-4A74-C846-BDDE-F3B77D33DC63}"/>
              </a:ext>
            </a:extLst>
          </p:cNvPr>
          <p:cNvSpPr txBox="1"/>
          <p:nvPr/>
        </p:nvSpPr>
        <p:spPr>
          <a:xfrm>
            <a:off x="7440009" y="4631785"/>
            <a:ext cx="2079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Position in read (bp)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5B8B4-DD0C-2F40-9E6F-5F99CB938A57}"/>
              </a:ext>
            </a:extLst>
          </p:cNvPr>
          <p:cNvSpPr txBox="1"/>
          <p:nvPr/>
        </p:nvSpPr>
        <p:spPr>
          <a:xfrm rot="16200000">
            <a:off x="-66490" y="2993289"/>
            <a:ext cx="1428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Quality Score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901072-9F6C-5649-873D-DAEBAF537512}"/>
              </a:ext>
            </a:extLst>
          </p:cNvPr>
          <p:cNvSpPr txBox="1"/>
          <p:nvPr/>
        </p:nvSpPr>
        <p:spPr>
          <a:xfrm>
            <a:off x="6015387" y="1204360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EB395-AC46-6A4B-872C-879E32B668E0}"/>
              </a:ext>
            </a:extLst>
          </p:cNvPr>
          <p:cNvSpPr txBox="1"/>
          <p:nvPr/>
        </p:nvSpPr>
        <p:spPr>
          <a:xfrm>
            <a:off x="441050" y="1130271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099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Per sequence GC content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3DC51-BE9D-F34F-A757-FEE51259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3" y="982459"/>
            <a:ext cx="5770847" cy="4222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A7CA0-4816-664A-87C8-A37FC1EA6464}"/>
              </a:ext>
            </a:extLst>
          </p:cNvPr>
          <p:cNvSpPr txBox="1"/>
          <p:nvPr/>
        </p:nvSpPr>
        <p:spPr>
          <a:xfrm rot="16200000">
            <a:off x="-481936" y="3244334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7FD88-234B-FD4E-A996-1F8E0F9E7D27}"/>
              </a:ext>
            </a:extLst>
          </p:cNvPr>
          <p:cNvSpPr txBox="1"/>
          <p:nvPr/>
        </p:nvSpPr>
        <p:spPr>
          <a:xfrm>
            <a:off x="2116688" y="5007469"/>
            <a:ext cx="21877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GC content (%)</a:t>
            </a:r>
          </a:p>
        </p:txBody>
      </p:sp>
      <p:pic>
        <p:nvPicPr>
          <p:cNvPr id="6" name="Picture 5" descr="A close up of a card&#10;&#10;Description automatically generated">
            <a:extLst>
              <a:ext uri="{FF2B5EF4-FFF2-40B4-BE49-F238E27FC236}">
                <a16:creationId xmlns:a16="http://schemas.microsoft.com/office/drawing/2014/main" id="{2A3A6E18-10CD-604F-B212-762839C3B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0" y="1843998"/>
            <a:ext cx="4051912" cy="221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1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5527373A-E88D-F944-8C32-E83AE52C4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425"/>
          <a:stretch/>
        </p:blipFill>
        <p:spPr>
          <a:xfrm>
            <a:off x="7322323" y="990362"/>
            <a:ext cx="1553667" cy="16939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340CC0-DE8B-3B4F-850A-505C34C60171}"/>
              </a:ext>
            </a:extLst>
          </p:cNvPr>
          <p:cNvSpPr txBox="1">
            <a:spLocks/>
          </p:cNvSpPr>
          <p:nvPr/>
        </p:nvSpPr>
        <p:spPr>
          <a:xfrm>
            <a:off x="453594" y="164632"/>
            <a:ext cx="10515600" cy="840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Research Technology Team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E512CB36-CC8B-764C-AA03-DF2631D41516}"/>
              </a:ext>
            </a:extLst>
          </p:cNvPr>
          <p:cNvSpPr txBox="1"/>
          <p:nvPr/>
        </p:nvSpPr>
        <p:spPr>
          <a:xfrm>
            <a:off x="2636462" y="4377130"/>
            <a:ext cx="651568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/>
              <a:buChar char="ü"/>
            </a:pPr>
            <a:r>
              <a:rPr lang="en-US" sz="2800" dirty="0">
                <a:solidFill>
                  <a:srgbClr val="FF0000"/>
                </a:solidFill>
              </a:rPr>
              <a:t>Consultation on Projects and Grants</a:t>
            </a:r>
          </a:p>
          <a:p>
            <a:pPr marL="457200" indent="-457200">
              <a:buFont typeface="Wingdings"/>
              <a:buChar char="ü"/>
            </a:pPr>
            <a:r>
              <a:rPr lang="en-US" sz="2800" dirty="0">
                <a:solidFill>
                  <a:srgbClr val="FF0000"/>
                </a:solidFill>
              </a:rPr>
              <a:t>High Performance Compute Cluster</a:t>
            </a:r>
          </a:p>
          <a:p>
            <a:pPr marL="457200" indent="-457200">
              <a:buFont typeface="Wingdings"/>
              <a:buChar char="ü"/>
            </a:pPr>
            <a:r>
              <a:rPr lang="en-US" sz="2800" dirty="0">
                <a:solidFill>
                  <a:srgbClr val="FF0000"/>
                </a:solidFill>
              </a:rPr>
              <a:t>Workshops </a:t>
            </a:r>
          </a:p>
          <a:p>
            <a:endParaRPr lang="en-US" sz="2800" dirty="0">
              <a:solidFill>
                <a:srgbClr val="FF0000"/>
              </a:solidFill>
              <a:cs typeface="Calibri" panose="020F0502020204030204"/>
            </a:endParaRPr>
          </a:p>
          <a:p>
            <a:r>
              <a:rPr lang="en-US" sz="2800" dirty="0">
                <a:hlinkClick r:id="rId4"/>
              </a:rPr>
              <a:t>https://it.tufts.edu/research-technology</a:t>
            </a:r>
            <a:endParaRPr lang="en-US" sz="2800" dirty="0">
              <a:cs typeface="Calibri" panose="020F0502020204030204"/>
              <a:hlinkClick r:id="rId5"/>
            </a:endParaRPr>
          </a:p>
        </p:txBody>
      </p:sp>
      <p:pic>
        <p:nvPicPr>
          <p:cNvPr id="25" name="Picture 24" descr="A person holding a sign posing for the camera&#10;&#10;Description automatically generated">
            <a:extLst>
              <a:ext uri="{FF2B5EF4-FFF2-40B4-BE49-F238E27FC236}">
                <a16:creationId xmlns:a16="http://schemas.microsoft.com/office/drawing/2014/main" id="{F40D4AB2-E16C-C24D-9EFC-D2DFCAC90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9469" y="2757167"/>
            <a:ext cx="1308100" cy="1536700"/>
          </a:xfrm>
          <a:prstGeom prst="rect">
            <a:avLst/>
          </a:prstGeom>
        </p:spPr>
      </p:pic>
      <p:pic>
        <p:nvPicPr>
          <p:cNvPr id="27" name="Picture 2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6E8149A-C7A0-BA4F-8B70-7B2D3BD33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113" y="2806384"/>
            <a:ext cx="1219200" cy="1511300"/>
          </a:xfrm>
          <a:prstGeom prst="rect">
            <a:avLst/>
          </a:prstGeom>
        </p:spPr>
      </p:pic>
      <p:pic>
        <p:nvPicPr>
          <p:cNvPr id="31" name="Picture 30" descr="A close up of a person&#10;&#10;Description automatically generated">
            <a:extLst>
              <a:ext uri="{FF2B5EF4-FFF2-40B4-BE49-F238E27FC236}">
                <a16:creationId xmlns:a16="http://schemas.microsoft.com/office/drawing/2014/main" id="{995091D3-257B-5C41-88A9-41105E96B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0694" y="2657374"/>
            <a:ext cx="1066800" cy="1473200"/>
          </a:xfrm>
          <a:prstGeom prst="rect">
            <a:avLst/>
          </a:prstGeom>
        </p:spPr>
      </p:pic>
      <p:pic>
        <p:nvPicPr>
          <p:cNvPr id="33" name="Picture 3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E3313A-F394-9A44-9838-6CD815527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7849" y="2795267"/>
            <a:ext cx="1422400" cy="1498600"/>
          </a:xfrm>
          <a:prstGeom prst="rect">
            <a:avLst/>
          </a:prstGeom>
        </p:spPr>
      </p:pic>
      <p:pic>
        <p:nvPicPr>
          <p:cNvPr id="35" name="Picture 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779803C-49B1-114E-938D-6D14EB8E85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0817" y="1059783"/>
            <a:ext cx="1384300" cy="1511300"/>
          </a:xfrm>
          <a:prstGeom prst="rect">
            <a:avLst/>
          </a:prstGeom>
        </p:spPr>
      </p:pic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699B62B9-7770-A144-A8FB-802CEDFA96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943" y="971996"/>
            <a:ext cx="1651000" cy="1562100"/>
          </a:xfrm>
          <a:prstGeom prst="rect">
            <a:avLst/>
          </a:prstGeom>
        </p:spPr>
      </p:pic>
      <p:pic>
        <p:nvPicPr>
          <p:cNvPr id="39" name="Picture 3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B2A1111-2C91-4746-BBF1-0A060A0A93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00817" y="2603019"/>
            <a:ext cx="1409700" cy="1600200"/>
          </a:xfrm>
          <a:prstGeom prst="rect">
            <a:avLst/>
          </a:prstGeom>
        </p:spPr>
      </p:pic>
      <p:pic>
        <p:nvPicPr>
          <p:cNvPr id="41" name="Picture 4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EB206C3-7CC1-894E-BC01-9688B4DC48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5940" y="1027844"/>
            <a:ext cx="1244600" cy="1612900"/>
          </a:xfrm>
          <a:prstGeom prst="rect">
            <a:avLst/>
          </a:prstGeom>
        </p:spPr>
      </p:pic>
      <p:pic>
        <p:nvPicPr>
          <p:cNvPr id="47" name="Picture 4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8FA3CA-64E1-574E-A90A-7FEB2C1BBB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2674" y="1116744"/>
            <a:ext cx="1206500" cy="1524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D365629-3C0E-6946-878F-13DC682DC40B}"/>
              </a:ext>
            </a:extLst>
          </p:cNvPr>
          <p:cNvSpPr/>
          <p:nvPr/>
        </p:nvSpPr>
        <p:spPr>
          <a:xfrm>
            <a:off x="7219511" y="901338"/>
            <a:ext cx="1759289" cy="1851189"/>
          </a:xfrm>
          <a:prstGeom prst="frame">
            <a:avLst>
              <a:gd name="adj1" fmla="val 4158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7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Per sequence GC content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0E9A3BD-2306-F040-9F4D-D03671352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82459"/>
            <a:ext cx="5855559" cy="422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EA99A6-96BD-794B-A144-03B8A02E9D1E}"/>
              </a:ext>
            </a:extLst>
          </p:cNvPr>
          <p:cNvSpPr txBox="1"/>
          <p:nvPr/>
        </p:nvSpPr>
        <p:spPr>
          <a:xfrm>
            <a:off x="753037" y="5600339"/>
            <a:ext cx="415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GOOD: follows normal distribution (sum of deviations is &lt; 15% of reads)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3D771-6919-FD43-8D40-5195FF6E1925}"/>
              </a:ext>
            </a:extLst>
          </p:cNvPr>
          <p:cNvSpPr txBox="1"/>
          <p:nvPr/>
        </p:nvSpPr>
        <p:spPr>
          <a:xfrm>
            <a:off x="6768354" y="5554484"/>
            <a:ext cx="4153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BAD: can indicate contamination with adapter dimers, or another species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3DC51-BE9D-F34F-A757-FEE512595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53" y="982459"/>
            <a:ext cx="5770847" cy="4222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A7CA0-4816-664A-87C8-A37FC1EA6464}"/>
              </a:ext>
            </a:extLst>
          </p:cNvPr>
          <p:cNvSpPr txBox="1"/>
          <p:nvPr/>
        </p:nvSpPr>
        <p:spPr>
          <a:xfrm rot="16200000">
            <a:off x="-481936" y="3244334"/>
            <a:ext cx="181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7FD88-234B-FD4E-A996-1F8E0F9E7D27}"/>
              </a:ext>
            </a:extLst>
          </p:cNvPr>
          <p:cNvSpPr txBox="1"/>
          <p:nvPr/>
        </p:nvSpPr>
        <p:spPr>
          <a:xfrm>
            <a:off x="2116688" y="5007469"/>
            <a:ext cx="21877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GC content (%)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34B5C-8EC9-5947-A112-992D97BF9C6E}"/>
              </a:ext>
            </a:extLst>
          </p:cNvPr>
          <p:cNvSpPr txBox="1"/>
          <p:nvPr/>
        </p:nvSpPr>
        <p:spPr>
          <a:xfrm>
            <a:off x="8034888" y="5114299"/>
            <a:ext cx="21877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GC content (%)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0AB07E-BEB4-AB49-855F-94D874594A34}"/>
              </a:ext>
            </a:extLst>
          </p:cNvPr>
          <p:cNvSpPr txBox="1"/>
          <p:nvPr/>
        </p:nvSpPr>
        <p:spPr>
          <a:xfrm>
            <a:off x="8022188" y="5114299"/>
            <a:ext cx="21877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Mean GC content (%)</a:t>
            </a:r>
          </a:p>
        </p:txBody>
      </p:sp>
    </p:spTree>
    <p:extLst>
      <p:ext uri="{BB962C8B-B14F-4D97-AF65-F5344CB8AC3E}">
        <p14:creationId xmlns:p14="http://schemas.microsoft.com/office/powerpoint/2010/main" val="260814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Per Base Sequence Content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82AF5-716D-104A-9926-2054F2F41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72"/>
          <a:stretch/>
        </p:blipFill>
        <p:spPr>
          <a:xfrm>
            <a:off x="2559347" y="1269242"/>
            <a:ext cx="5724843" cy="3477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8BB907-4D2B-1546-8822-E9BD17C18876}"/>
              </a:ext>
            </a:extLst>
          </p:cNvPr>
          <p:cNvSpPr txBox="1"/>
          <p:nvPr/>
        </p:nvSpPr>
        <p:spPr>
          <a:xfrm>
            <a:off x="146713" y="5155103"/>
            <a:ext cx="10222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Proportion of each position for which each DNA base has been called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data tends to show a positional sequence bias in the first ~12 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"random" priming step during library construction is not truly random and certain hexamers are more prevalent than others</a:t>
            </a:r>
          </a:p>
          <a:p>
            <a:endParaRPr lang="en-US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F89CD-1CD1-D04D-8282-A19484B70188}"/>
              </a:ext>
            </a:extLst>
          </p:cNvPr>
          <p:cNvSpPr txBox="1"/>
          <p:nvPr/>
        </p:nvSpPr>
        <p:spPr>
          <a:xfrm>
            <a:off x="9686611" y="6441167"/>
            <a:ext cx="2268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sequencing.qcfail.com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E9C2E-3CD6-B94C-98B6-9CD923E552A6}"/>
              </a:ext>
            </a:extLst>
          </p:cNvPr>
          <p:cNvSpPr txBox="1"/>
          <p:nvPr/>
        </p:nvSpPr>
        <p:spPr>
          <a:xfrm>
            <a:off x="4849209" y="4476552"/>
            <a:ext cx="13742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Position (bp)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BB3BF-9944-1F4A-8BFA-D2D2D58CCF4A}"/>
              </a:ext>
            </a:extLst>
          </p:cNvPr>
          <p:cNvSpPr txBox="1"/>
          <p:nvPr/>
        </p:nvSpPr>
        <p:spPr>
          <a:xfrm rot="16200000">
            <a:off x="2263369" y="2604303"/>
            <a:ext cx="961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% Reads</a:t>
            </a:r>
          </a:p>
        </p:txBody>
      </p:sp>
    </p:spTree>
    <p:extLst>
      <p:ext uri="{BB962C8B-B14F-4D97-AF65-F5344CB8AC3E}">
        <p14:creationId xmlns:p14="http://schemas.microsoft.com/office/powerpoint/2010/main" val="283885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Per Base Sequence Content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82AF5-716D-104A-9926-2054F2F4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1" y="1433721"/>
            <a:ext cx="4831410" cy="3220940"/>
          </a:xfrm>
          <a:prstGeom prst="rect">
            <a:avLst/>
          </a:prstGeom>
        </p:spPr>
      </p:pic>
      <p:pic>
        <p:nvPicPr>
          <p:cNvPr id="8" name="Picture 7" descr="A picture containing pencil&#10;&#10;Description automatically generated">
            <a:extLst>
              <a:ext uri="{FF2B5EF4-FFF2-40B4-BE49-F238E27FC236}">
                <a16:creationId xmlns:a16="http://schemas.microsoft.com/office/drawing/2014/main" id="{D3AB2D43-C860-514D-83A4-A8671D6EB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70" y="1115279"/>
            <a:ext cx="5207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38AFF6-ED68-9A4E-9164-47168EBFFCF2}"/>
              </a:ext>
            </a:extLst>
          </p:cNvPr>
          <p:cNvSpPr txBox="1"/>
          <p:nvPr/>
        </p:nvSpPr>
        <p:spPr>
          <a:xfrm>
            <a:off x="6855652" y="4925279"/>
            <a:ext cx="4767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BAD:</a:t>
            </a:r>
          </a:p>
          <a:p>
            <a:r>
              <a:rPr lang="en-US" dirty="0"/>
              <a:t>Shows a strong positional bias throughout the reads, which in this case is due to the library having a certain sequence that is overrepresented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BB907-4D2B-1546-8822-E9BD17C18876}"/>
              </a:ext>
            </a:extLst>
          </p:cNvPr>
          <p:cNvSpPr txBox="1"/>
          <p:nvPr/>
        </p:nvSpPr>
        <p:spPr>
          <a:xfrm>
            <a:off x="863468" y="4947253"/>
            <a:ext cx="2638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for </a:t>
            </a:r>
            <a:r>
              <a:rPr lang="en-US" dirty="0" err="1"/>
              <a:t>RNAseq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243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FastQC</a:t>
            </a:r>
            <a:r>
              <a:rPr lang="en-US" dirty="0">
                <a:solidFill>
                  <a:schemeClr val="accent1"/>
                </a:solidFill>
              </a:rPr>
              <a:t>: Adapter content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26283B-CFF3-FF47-B664-CAE5AE72482E}"/>
              </a:ext>
            </a:extLst>
          </p:cNvPr>
          <p:cNvSpPr/>
          <p:nvPr/>
        </p:nvSpPr>
        <p:spPr>
          <a:xfrm>
            <a:off x="8650356" y="6274137"/>
            <a:ext cx="2361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sequencing.qcfail.com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911B2-7834-504B-A08D-0B6A26804FD7}"/>
              </a:ext>
            </a:extLst>
          </p:cNvPr>
          <p:cNvSpPr txBox="1"/>
          <p:nvPr/>
        </p:nvSpPr>
        <p:spPr>
          <a:xfrm>
            <a:off x="341193" y="3429000"/>
            <a:ext cx="5418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FastQC</a:t>
            </a:r>
            <a:r>
              <a:rPr lang="en-US" dirty="0"/>
              <a:t> will scan each read for the presence of known adapter sequences</a:t>
            </a:r>
          </a:p>
          <a:p>
            <a:endParaRPr lang="en-US" dirty="0"/>
          </a:p>
          <a:p>
            <a:r>
              <a:rPr lang="en-US" dirty="0"/>
              <a:t>The plot shows that the adapter content rises over the course of the read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03A03-D754-D047-A994-7262936FE062}"/>
              </a:ext>
            </a:extLst>
          </p:cNvPr>
          <p:cNvSpPr txBox="1"/>
          <p:nvPr/>
        </p:nvSpPr>
        <p:spPr>
          <a:xfrm>
            <a:off x="545910" y="5718412"/>
            <a:ext cx="29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– Adapter trimming!</a:t>
            </a:r>
          </a:p>
        </p:txBody>
      </p:sp>
      <p:pic>
        <p:nvPicPr>
          <p:cNvPr id="16" name="Picture 1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47EB01FB-38F7-E944-A4D5-2F7BD936B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17" y="2901056"/>
            <a:ext cx="5098701" cy="3186688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8DD00EB-74A0-F342-9598-F3BCB8B6F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81" t="5948" r="1107" b="75688"/>
          <a:stretch/>
        </p:blipFill>
        <p:spPr>
          <a:xfrm>
            <a:off x="8770861" y="2979247"/>
            <a:ext cx="2819289" cy="1483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0F5B1-480E-2345-B41D-55CC389F55BA}"/>
              </a:ext>
            </a:extLst>
          </p:cNvPr>
          <p:cNvSpPr txBox="1"/>
          <p:nvPr/>
        </p:nvSpPr>
        <p:spPr>
          <a:xfrm>
            <a:off x="7334167" y="5996275"/>
            <a:ext cx="2079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Position in read (bp)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D612A-D7AC-7244-904C-83EE2210E6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03" t="32758" r="40442" b="61111"/>
          <a:stretch/>
        </p:blipFill>
        <p:spPr>
          <a:xfrm>
            <a:off x="4066731" y="1189168"/>
            <a:ext cx="3387186" cy="1019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0AA95-EA9B-6A4A-A92C-17E92BBA5E28}"/>
              </a:ext>
            </a:extLst>
          </p:cNvPr>
          <p:cNvSpPr txBox="1"/>
          <p:nvPr/>
        </p:nvSpPr>
        <p:spPr>
          <a:xfrm>
            <a:off x="7744105" y="1123468"/>
            <a:ext cx="102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DA327A-3230-B14E-97CF-8ABD9068AFA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188591" y="1308134"/>
            <a:ext cx="555514" cy="20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03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Adapter trimming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E70804-2722-3C46-B8D8-3E5C2A8DE596}"/>
              </a:ext>
            </a:extLst>
          </p:cNvPr>
          <p:cNvSpPr txBox="1"/>
          <p:nvPr/>
        </p:nvSpPr>
        <p:spPr>
          <a:xfrm>
            <a:off x="955343" y="1241947"/>
            <a:ext cx="74408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Trim Galore! is a tool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Scans and removes known Illumina or custom adapters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Performs read trimming for low quality regions at the end of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Removes reads that become too short in the trimming process </a:t>
            </a:r>
          </a:p>
        </p:txBody>
      </p:sp>
    </p:spTree>
    <p:extLst>
      <p:ext uri="{BB962C8B-B14F-4D97-AF65-F5344CB8AC3E}">
        <p14:creationId xmlns:p14="http://schemas.microsoft.com/office/powerpoint/2010/main" val="2220992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Our Workflow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4C2E2C-6F43-5842-BF3C-13401CE0134F}"/>
              </a:ext>
            </a:extLst>
          </p:cNvPr>
          <p:cNvSpPr/>
          <p:nvPr/>
        </p:nvSpPr>
        <p:spPr>
          <a:xfrm>
            <a:off x="3975594" y="2588479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Raw Reads (QC, adapter trimming)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963358-756F-FA4B-8B9E-B042578CAB77}"/>
              </a:ext>
            </a:extLst>
          </p:cNvPr>
          <p:cNvSpPr/>
          <p:nvPr/>
        </p:nvSpPr>
        <p:spPr>
          <a:xfrm>
            <a:off x="3975594" y="3630137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Alignment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025B63-193C-D741-BF1D-AD84E2F49360}"/>
              </a:ext>
            </a:extLst>
          </p:cNvPr>
          <p:cNvSpPr/>
          <p:nvPr/>
        </p:nvSpPr>
        <p:spPr>
          <a:xfrm>
            <a:off x="3899394" y="1600029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data from NCBI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9E3C15-65BF-D745-B72E-481CE595D8AD}"/>
              </a:ext>
            </a:extLst>
          </p:cNvPr>
          <p:cNvSpPr/>
          <p:nvPr/>
        </p:nvSpPr>
        <p:spPr>
          <a:xfrm>
            <a:off x="3975594" y="4686829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B1F9AB-C4CF-1347-BD07-582D9B1388FC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5715494" y="3401279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76867C-9B2C-2640-AE43-568D9D909E54}"/>
              </a:ext>
            </a:extLst>
          </p:cNvPr>
          <p:cNvCxnSpPr/>
          <p:nvPr/>
        </p:nvCxnSpPr>
        <p:spPr>
          <a:xfrm>
            <a:off x="5694217" y="2359621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D47FD-61BC-A140-B7A2-38E2865DAC31}"/>
              </a:ext>
            </a:extLst>
          </p:cNvPr>
          <p:cNvCxnSpPr/>
          <p:nvPr/>
        </p:nvCxnSpPr>
        <p:spPr>
          <a:xfrm>
            <a:off x="5694217" y="4450454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14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Read Alignment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7C6125D-3CAF-FB42-8343-197A40DA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69" y="1473200"/>
            <a:ext cx="3327400" cy="391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5FF5C-31AD-7842-96C7-A3DC1CEC2686}"/>
              </a:ext>
            </a:extLst>
          </p:cNvPr>
          <p:cNvSpPr txBox="1"/>
          <p:nvPr/>
        </p:nvSpPr>
        <p:spPr>
          <a:xfrm>
            <a:off x="303249" y="1473200"/>
            <a:ext cx="58907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RNAseq</a:t>
            </a:r>
            <a:r>
              <a:rPr lang="en-US" dirty="0"/>
              <a:t> data originates from spliced mRNA (no introns)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aligning to the genome, our aligner must find a spliced alignment for reads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a tool called STAR (Spliced Transcripts Alignment to a Reference) that has a exon-aware mapping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380D8-2696-8B43-9975-EA29814DBA38}"/>
              </a:ext>
            </a:extLst>
          </p:cNvPr>
          <p:cNvSpPr txBox="1"/>
          <p:nvPr/>
        </p:nvSpPr>
        <p:spPr>
          <a:xfrm>
            <a:off x="4544704" y="5015468"/>
            <a:ext cx="20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72FAD-745C-D147-A653-A6A5E2A4E017}"/>
              </a:ext>
            </a:extLst>
          </p:cNvPr>
          <p:cNvSpPr txBox="1"/>
          <p:nvPr/>
        </p:nvSpPr>
        <p:spPr>
          <a:xfrm>
            <a:off x="8792308" y="6392516"/>
            <a:ext cx="313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Dobin</a:t>
            </a:r>
            <a:r>
              <a:rPr lang="en-US" dirty="0">
                <a:hlinkClick r:id="rId3"/>
              </a:rPr>
              <a:t> et al Bioinformatics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2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495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Sequence Alignment Map (SAM)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97AC1C-647D-F041-95BA-828A0DF35A20}"/>
              </a:ext>
            </a:extLst>
          </p:cNvPr>
          <p:cNvSpPr/>
          <p:nvPr/>
        </p:nvSpPr>
        <p:spPr>
          <a:xfrm>
            <a:off x="9646156" y="6488668"/>
            <a:ext cx="226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www.samformat.info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9D977-7FFE-8C45-B49C-91479651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78"/>
          <a:stretch/>
        </p:blipFill>
        <p:spPr>
          <a:xfrm>
            <a:off x="527050" y="2499146"/>
            <a:ext cx="9988550" cy="18873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7CB4E9-2526-E344-9EF8-B499D1997C85}"/>
              </a:ext>
            </a:extLst>
          </p:cNvPr>
          <p:cNvSpPr txBox="1"/>
          <p:nvPr/>
        </p:nvSpPr>
        <p:spPr>
          <a:xfrm>
            <a:off x="677911" y="6405940"/>
            <a:ext cx="90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3F8B29-9CBE-3442-99F8-59CCB54E7B34}"/>
              </a:ext>
            </a:extLst>
          </p:cNvPr>
          <p:cNvSpPr txBox="1"/>
          <p:nvPr/>
        </p:nvSpPr>
        <p:spPr>
          <a:xfrm>
            <a:off x="1189383" y="5861474"/>
            <a:ext cx="5961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Flag: indicates alignment information e.g. paired, aligned,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https://broadinstitute.github.io/picard/explain-flags.html</a:t>
            </a:r>
            <a:endParaRPr lang="en-US" dirty="0"/>
          </a:p>
        </p:txBody>
      </p:sp>
      <p:cxnSp>
        <p:nvCxnSpPr>
          <p:cNvPr id="30" name="Straight Arrow Connector 29" descr="arrow pointing to read id">
            <a:extLst>
              <a:ext uri="{FF2B5EF4-FFF2-40B4-BE49-F238E27FC236}">
                <a16:creationId xmlns:a16="http://schemas.microsoft.com/office/drawing/2014/main" id="{62B9C855-3D2E-6C41-B4AD-2ED0C1F03CD4}"/>
              </a:ext>
            </a:extLst>
          </p:cNvPr>
          <p:cNvCxnSpPr>
            <a:cxnSpLocks/>
          </p:cNvCxnSpPr>
          <p:nvPr/>
        </p:nvCxnSpPr>
        <p:spPr>
          <a:xfrm flipV="1">
            <a:off x="835050" y="4508977"/>
            <a:ext cx="0" cy="18969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 descr="arrow pointing to read flag">
            <a:extLst>
              <a:ext uri="{FF2B5EF4-FFF2-40B4-BE49-F238E27FC236}">
                <a16:creationId xmlns:a16="http://schemas.microsoft.com/office/drawing/2014/main" id="{C56FF4A8-09A3-CE49-A7AD-88BE62C1638E}"/>
              </a:ext>
            </a:extLst>
          </p:cNvPr>
          <p:cNvCxnSpPr>
            <a:cxnSpLocks/>
          </p:cNvCxnSpPr>
          <p:nvPr/>
        </p:nvCxnSpPr>
        <p:spPr>
          <a:xfrm flipV="1">
            <a:off x="1432997" y="4470095"/>
            <a:ext cx="0" cy="1442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 descr="arrow pointing to ref sequence name">
            <a:extLst>
              <a:ext uri="{FF2B5EF4-FFF2-40B4-BE49-F238E27FC236}">
                <a16:creationId xmlns:a16="http://schemas.microsoft.com/office/drawing/2014/main" id="{F7B5D852-209F-D740-A6CC-B6B5F46D7758}"/>
              </a:ext>
            </a:extLst>
          </p:cNvPr>
          <p:cNvCxnSpPr>
            <a:cxnSpLocks/>
          </p:cNvCxnSpPr>
          <p:nvPr/>
        </p:nvCxnSpPr>
        <p:spPr>
          <a:xfrm flipV="1">
            <a:off x="1773774" y="4464513"/>
            <a:ext cx="0" cy="9680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06E3EF2-472F-3443-A7E6-113ADFE69F09}"/>
              </a:ext>
            </a:extLst>
          </p:cNvPr>
          <p:cNvSpPr txBox="1"/>
          <p:nvPr/>
        </p:nvSpPr>
        <p:spPr>
          <a:xfrm>
            <a:off x="1650968" y="5454033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 Sequence name</a:t>
            </a:r>
          </a:p>
        </p:txBody>
      </p:sp>
      <p:cxnSp>
        <p:nvCxnSpPr>
          <p:cNvPr id="36" name="Straight Arrow Connector 35" descr="arrow pointing to position">
            <a:extLst>
              <a:ext uri="{FF2B5EF4-FFF2-40B4-BE49-F238E27FC236}">
                <a16:creationId xmlns:a16="http://schemas.microsoft.com/office/drawing/2014/main" id="{E9346E24-BDAB-FF4F-9B1F-10B9E48179B1}"/>
              </a:ext>
            </a:extLst>
          </p:cNvPr>
          <p:cNvCxnSpPr>
            <a:cxnSpLocks/>
          </p:cNvCxnSpPr>
          <p:nvPr/>
        </p:nvCxnSpPr>
        <p:spPr>
          <a:xfrm flipV="1">
            <a:off x="2063890" y="4464513"/>
            <a:ext cx="0" cy="5785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28B6AEE-6B55-7045-B5D7-C15C6CF452C3}"/>
              </a:ext>
            </a:extLst>
          </p:cNvPr>
          <p:cNvSpPr txBox="1"/>
          <p:nvPr/>
        </p:nvSpPr>
        <p:spPr>
          <a:xfrm>
            <a:off x="1982787" y="5030923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EF0CF6-6555-BB47-A1C3-C6F8B6BB1EE0}"/>
              </a:ext>
            </a:extLst>
          </p:cNvPr>
          <p:cNvSpPr txBox="1"/>
          <p:nvPr/>
        </p:nvSpPr>
        <p:spPr>
          <a:xfrm>
            <a:off x="2312961" y="4747842"/>
            <a:ext cx="24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Mapping Quality</a:t>
            </a:r>
          </a:p>
        </p:txBody>
      </p:sp>
      <p:cxnSp>
        <p:nvCxnSpPr>
          <p:cNvPr id="41" name="Straight Arrow Connector 40" descr="arrow pointing to mapping quality">
            <a:extLst>
              <a:ext uri="{FF2B5EF4-FFF2-40B4-BE49-F238E27FC236}">
                <a16:creationId xmlns:a16="http://schemas.microsoft.com/office/drawing/2014/main" id="{E5611D5D-BCD1-5844-B318-5F415900DAC2}"/>
              </a:ext>
            </a:extLst>
          </p:cNvPr>
          <p:cNvCxnSpPr>
            <a:cxnSpLocks/>
          </p:cNvCxnSpPr>
          <p:nvPr/>
        </p:nvCxnSpPr>
        <p:spPr>
          <a:xfrm flipV="1">
            <a:off x="2451120" y="4449404"/>
            <a:ext cx="0" cy="335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 descr="arrow pointing to CIGAR string">
            <a:extLst>
              <a:ext uri="{FF2B5EF4-FFF2-40B4-BE49-F238E27FC236}">
                <a16:creationId xmlns:a16="http://schemas.microsoft.com/office/drawing/2014/main" id="{7B1561A0-8ED8-B646-8285-1E0763383A64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2702888" y="4416028"/>
            <a:ext cx="135462" cy="218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2DB1A6-8B3C-314D-AFF3-6ABA48566892}"/>
              </a:ext>
            </a:extLst>
          </p:cNvPr>
          <p:cNvSpPr txBox="1"/>
          <p:nvPr/>
        </p:nvSpPr>
        <p:spPr>
          <a:xfrm>
            <a:off x="2838350" y="4449404"/>
            <a:ext cx="642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CIGAR: summary of alignment, e.g. match, gap, insertion, deletion</a:t>
            </a:r>
          </a:p>
        </p:txBody>
      </p:sp>
      <p:pic>
        <p:nvPicPr>
          <p:cNvPr id="45" name="Picture 4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B72070-D8A0-E04A-AC53-C53A2DDF2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429"/>
          <a:stretch/>
        </p:blipFill>
        <p:spPr>
          <a:xfrm>
            <a:off x="2702888" y="1028036"/>
            <a:ext cx="3327400" cy="41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F941F-A6D9-E645-854E-62A7AB10335B}"/>
              </a:ext>
            </a:extLst>
          </p:cNvPr>
          <p:cNvSpPr txBox="1"/>
          <p:nvPr/>
        </p:nvSpPr>
        <p:spPr>
          <a:xfrm>
            <a:off x="1050878" y="1064525"/>
            <a:ext cx="150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seq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A940F-6146-9948-9E54-75D2433F86ED}"/>
              </a:ext>
            </a:extLst>
          </p:cNvPr>
          <p:cNvSpPr txBox="1"/>
          <p:nvPr/>
        </p:nvSpPr>
        <p:spPr>
          <a:xfrm>
            <a:off x="3356400" y="1429349"/>
            <a:ext cx="1305026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TTAGAT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03CEF-A115-1747-A546-5FCE30020C14}"/>
              </a:ext>
            </a:extLst>
          </p:cNvPr>
          <p:cNvSpPr txBox="1"/>
          <p:nvPr/>
        </p:nvSpPr>
        <p:spPr>
          <a:xfrm>
            <a:off x="1773774" y="1487635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700FB2-9572-8D46-8472-DEC142B38886}"/>
              </a:ext>
            </a:extLst>
          </p:cNvPr>
          <p:cNvSpPr txBox="1"/>
          <p:nvPr/>
        </p:nvSpPr>
        <p:spPr>
          <a:xfrm>
            <a:off x="3564667" y="1728569"/>
            <a:ext cx="95079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GATAAC</a:t>
            </a:r>
          </a:p>
        </p:txBody>
      </p:sp>
    </p:spTree>
    <p:extLst>
      <p:ext uri="{BB962C8B-B14F-4D97-AF65-F5344CB8AC3E}">
        <p14:creationId xmlns:p14="http://schemas.microsoft.com/office/powerpoint/2010/main" val="293198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495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Sequence Alignment Map (SAM)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97AC1C-647D-F041-95BA-828A0DF35A20}"/>
              </a:ext>
            </a:extLst>
          </p:cNvPr>
          <p:cNvSpPr/>
          <p:nvPr/>
        </p:nvSpPr>
        <p:spPr>
          <a:xfrm>
            <a:off x="9646156" y="6488668"/>
            <a:ext cx="2264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www.samformat.info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9D977-7FFE-8C45-B49C-914796512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78"/>
          <a:stretch/>
        </p:blipFill>
        <p:spPr>
          <a:xfrm>
            <a:off x="527050" y="2499146"/>
            <a:ext cx="9988550" cy="1887376"/>
          </a:xfrm>
          <a:prstGeom prst="rect">
            <a:avLst/>
          </a:prstGeom>
        </p:spPr>
      </p:pic>
      <p:cxnSp>
        <p:nvCxnSpPr>
          <p:cNvPr id="42" name="Straight Arrow Connector 41" descr="arrow pointing to CIGAR string">
            <a:extLst>
              <a:ext uri="{FF2B5EF4-FFF2-40B4-BE49-F238E27FC236}">
                <a16:creationId xmlns:a16="http://schemas.microsoft.com/office/drawing/2014/main" id="{7B1561A0-8ED8-B646-8285-1E0763383A64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4918766" y="4449404"/>
            <a:ext cx="12070" cy="901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2DB1A6-8B3C-314D-AFF3-6ABA48566892}"/>
              </a:ext>
            </a:extLst>
          </p:cNvPr>
          <p:cNvSpPr txBox="1"/>
          <p:nvPr/>
        </p:nvSpPr>
        <p:spPr>
          <a:xfrm>
            <a:off x="4340346" y="5351188"/>
            <a:ext cx="118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</a:t>
            </a:r>
          </a:p>
        </p:txBody>
      </p:sp>
      <p:pic>
        <p:nvPicPr>
          <p:cNvPr id="45" name="Picture 4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B72070-D8A0-E04A-AC53-C53A2DDF2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429"/>
          <a:stretch/>
        </p:blipFill>
        <p:spPr>
          <a:xfrm>
            <a:off x="2702888" y="1028036"/>
            <a:ext cx="3327400" cy="41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F941F-A6D9-E645-854E-62A7AB10335B}"/>
              </a:ext>
            </a:extLst>
          </p:cNvPr>
          <p:cNvSpPr txBox="1"/>
          <p:nvPr/>
        </p:nvSpPr>
        <p:spPr>
          <a:xfrm>
            <a:off x="1050878" y="1064525"/>
            <a:ext cx="1506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seq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A940F-6146-9948-9E54-75D2433F86ED}"/>
              </a:ext>
            </a:extLst>
          </p:cNvPr>
          <p:cNvSpPr txBox="1"/>
          <p:nvPr/>
        </p:nvSpPr>
        <p:spPr>
          <a:xfrm>
            <a:off x="3356400" y="1429349"/>
            <a:ext cx="1305026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TTAGAT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603CEF-A115-1747-A546-5FCE30020C14}"/>
              </a:ext>
            </a:extLst>
          </p:cNvPr>
          <p:cNvSpPr txBox="1"/>
          <p:nvPr/>
        </p:nvSpPr>
        <p:spPr>
          <a:xfrm>
            <a:off x="1773774" y="1487635"/>
            <a:ext cx="74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700FB2-9572-8D46-8472-DEC142B38886}"/>
              </a:ext>
            </a:extLst>
          </p:cNvPr>
          <p:cNvSpPr txBox="1"/>
          <p:nvPr/>
        </p:nvSpPr>
        <p:spPr>
          <a:xfrm>
            <a:off x="3564667" y="1728569"/>
            <a:ext cx="950795" cy="27699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GATAAC</a:t>
            </a:r>
          </a:p>
        </p:txBody>
      </p:sp>
      <p:cxnSp>
        <p:nvCxnSpPr>
          <p:cNvPr id="25" name="Straight Arrow Connector 24" descr="arrow pointing to CIGAR string">
            <a:extLst>
              <a:ext uri="{FF2B5EF4-FFF2-40B4-BE49-F238E27FC236}">
                <a16:creationId xmlns:a16="http://schemas.microsoft.com/office/drawing/2014/main" id="{D46DF15F-9524-1C49-9F9D-1E84E93F52F1}"/>
              </a:ext>
            </a:extLst>
          </p:cNvPr>
          <p:cNvCxnSpPr>
            <a:cxnSpLocks/>
          </p:cNvCxnSpPr>
          <p:nvPr/>
        </p:nvCxnSpPr>
        <p:spPr>
          <a:xfrm flipV="1">
            <a:off x="6387502" y="4449404"/>
            <a:ext cx="0" cy="579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BA4D4F-0FAD-0C48-8BDE-8C8CD58BCF52}"/>
              </a:ext>
            </a:extLst>
          </p:cNvPr>
          <p:cNvSpPr txBox="1"/>
          <p:nvPr/>
        </p:nvSpPr>
        <p:spPr>
          <a:xfrm>
            <a:off x="5594368" y="4994654"/>
            <a:ext cx="158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 Score</a:t>
            </a:r>
          </a:p>
        </p:txBody>
      </p:sp>
      <p:cxnSp>
        <p:nvCxnSpPr>
          <p:cNvPr id="28" name="Straight Arrow Connector 27" descr="arrow pointing to CIGAR string">
            <a:extLst>
              <a:ext uri="{FF2B5EF4-FFF2-40B4-BE49-F238E27FC236}">
                <a16:creationId xmlns:a16="http://schemas.microsoft.com/office/drawing/2014/main" id="{294CA949-1A77-6641-8FAE-F1595FA96D6D}"/>
              </a:ext>
            </a:extLst>
          </p:cNvPr>
          <p:cNvCxnSpPr>
            <a:cxnSpLocks/>
          </p:cNvCxnSpPr>
          <p:nvPr/>
        </p:nvCxnSpPr>
        <p:spPr>
          <a:xfrm flipV="1">
            <a:off x="7395545" y="4424004"/>
            <a:ext cx="0" cy="450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42A1DB-77D8-164C-81E3-003AA17263A9}"/>
              </a:ext>
            </a:extLst>
          </p:cNvPr>
          <p:cNvSpPr txBox="1"/>
          <p:nvPr/>
        </p:nvSpPr>
        <p:spPr>
          <a:xfrm>
            <a:off x="6853423" y="4809988"/>
            <a:ext cx="15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 Fields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C7A332-FF70-7244-81AA-2A6CD0B45CAE}"/>
              </a:ext>
            </a:extLst>
          </p:cNvPr>
          <p:cNvSpPr txBox="1"/>
          <p:nvPr/>
        </p:nvSpPr>
        <p:spPr>
          <a:xfrm>
            <a:off x="3135230" y="4574150"/>
            <a:ext cx="185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Paired end info</a:t>
            </a: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806CCE12-65A7-E14E-AE7D-DF0541DF6AC1}"/>
              </a:ext>
            </a:extLst>
          </p:cNvPr>
          <p:cNvSpPr/>
          <p:nvPr/>
        </p:nvSpPr>
        <p:spPr>
          <a:xfrm rot="16200000">
            <a:off x="4016341" y="4060177"/>
            <a:ext cx="47450" cy="950796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4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Gene Annotation Format (GTF)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0192E-CB78-BA4B-9C78-D5D0FF362C0F}"/>
              </a:ext>
            </a:extLst>
          </p:cNvPr>
          <p:cNvSpPr txBox="1"/>
          <p:nvPr/>
        </p:nvSpPr>
        <p:spPr>
          <a:xfrm>
            <a:off x="587054" y="1254590"/>
            <a:ext cx="8820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order to count genes, we need to know where they are located in the reference sequence</a:t>
            </a:r>
          </a:p>
          <a:p>
            <a:r>
              <a:rPr lang="en-US" dirty="0"/>
              <a:t>STAR uses a Gene Transfer Format (GTF) file for gene annotation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4477EA-3C18-1846-B5CC-BC503DDAC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399348"/>
              </p:ext>
            </p:extLst>
          </p:nvPr>
        </p:nvGraphicFramePr>
        <p:xfrm>
          <a:off x="871534" y="2462854"/>
          <a:ext cx="9115746" cy="2331666"/>
        </p:xfrm>
        <a:graphic>
          <a:graphicData uri="http://schemas.openxmlformats.org/drawingml/2006/table">
            <a:tbl>
              <a:tblPr/>
              <a:tblGrid>
                <a:gridCol w="624690">
                  <a:extLst>
                    <a:ext uri="{9D8B030D-6E8A-4147-A177-3AD203B41FA5}">
                      <a16:colId xmlns:a16="http://schemas.microsoft.com/office/drawing/2014/main" val="1395579062"/>
                    </a:ext>
                  </a:extLst>
                </a:gridCol>
                <a:gridCol w="1460336">
                  <a:extLst>
                    <a:ext uri="{9D8B030D-6E8A-4147-A177-3AD203B41FA5}">
                      <a16:colId xmlns:a16="http://schemas.microsoft.com/office/drawing/2014/main" val="4053680603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944851189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388502670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4001192486"/>
                    </a:ext>
                  </a:extLst>
                </a:gridCol>
                <a:gridCol w="396240">
                  <a:extLst>
                    <a:ext uri="{9D8B030D-6E8A-4147-A177-3AD203B41FA5}">
                      <a16:colId xmlns:a16="http://schemas.microsoft.com/office/drawing/2014/main" val="338433084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69971547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34977558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1096028825"/>
                    </a:ext>
                  </a:extLst>
                </a:gridCol>
              </a:tblGrid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exon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138465492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138466068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995567"/>
                  </a:ext>
                </a:extLst>
              </a:tr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CDS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138465762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138466068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568230"/>
                  </a:ext>
                </a:extLst>
              </a:tr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start_codon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138465762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138465764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6649034"/>
                  </a:ext>
                </a:extLst>
              </a:tr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CDS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138466757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138468078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8970771"/>
                  </a:ext>
                </a:extLst>
              </a:tr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exon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138466757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138469315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312943"/>
                  </a:ext>
                </a:extLst>
              </a:tr>
              <a:tr h="3886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chr5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hg38_refGene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stop_codon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138468079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138468081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gene_id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"EGR1"; </a:t>
                      </a:r>
                    </a:p>
                  </a:txBody>
                  <a:tcPr marL="7583" marR="7583" marT="758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017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A889D6-2E67-A144-91A4-5F97532A1A23}"/>
              </a:ext>
            </a:extLst>
          </p:cNvPr>
          <p:cNvSpPr txBox="1"/>
          <p:nvPr/>
        </p:nvSpPr>
        <p:spPr>
          <a:xfrm>
            <a:off x="776592" y="2092106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Chrom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D54CB-580A-4D49-A32D-D6BB89BA9849}"/>
              </a:ext>
            </a:extLst>
          </p:cNvPr>
          <p:cNvSpPr txBox="1"/>
          <p:nvPr/>
        </p:nvSpPr>
        <p:spPr>
          <a:xfrm>
            <a:off x="1800699" y="2093522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Source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57CC5-30C2-B645-B564-151AB45BF3E3}"/>
              </a:ext>
            </a:extLst>
          </p:cNvPr>
          <p:cNvSpPr txBox="1"/>
          <p:nvPr/>
        </p:nvSpPr>
        <p:spPr>
          <a:xfrm>
            <a:off x="2845966" y="2092106"/>
            <a:ext cx="139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Feature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B5637-697C-9B49-A72E-97D6E115843C}"/>
              </a:ext>
            </a:extLst>
          </p:cNvPr>
          <p:cNvSpPr txBox="1"/>
          <p:nvPr/>
        </p:nvSpPr>
        <p:spPr>
          <a:xfrm>
            <a:off x="7574933" y="2092106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Attribute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98D99-A76D-DA4F-AD0A-B4E699DD3672}"/>
              </a:ext>
            </a:extLst>
          </p:cNvPr>
          <p:cNvSpPr txBox="1"/>
          <p:nvPr/>
        </p:nvSpPr>
        <p:spPr>
          <a:xfrm>
            <a:off x="4456772" y="209210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C6D19-7E60-E843-8E68-11BFD01D5C50}"/>
              </a:ext>
            </a:extLst>
          </p:cNvPr>
          <p:cNvSpPr txBox="1"/>
          <p:nvPr/>
        </p:nvSpPr>
        <p:spPr>
          <a:xfrm>
            <a:off x="5437360" y="2092106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6DAE3-6525-4B4B-AABC-B74BDD048898}"/>
              </a:ext>
            </a:extLst>
          </p:cNvPr>
          <p:cNvSpPr txBox="1"/>
          <p:nvPr/>
        </p:nvSpPr>
        <p:spPr>
          <a:xfrm>
            <a:off x="6219274" y="2092106"/>
            <a:ext cx="8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(Score)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6AF694-65D5-394D-94E1-59CE61434AFD}"/>
              </a:ext>
            </a:extLst>
          </p:cNvPr>
          <p:cNvSpPr txBox="1"/>
          <p:nvPr/>
        </p:nvSpPr>
        <p:spPr>
          <a:xfrm>
            <a:off x="6565477" y="1897850"/>
            <a:ext cx="81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Strand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BAEF-651F-734D-A0D8-8B8644719FE1}"/>
              </a:ext>
            </a:extLst>
          </p:cNvPr>
          <p:cNvSpPr txBox="1"/>
          <p:nvPr/>
        </p:nvSpPr>
        <p:spPr>
          <a:xfrm>
            <a:off x="6911680" y="1702178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Frame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EE2393-0345-5F42-AAAB-ED57CFE350FB}"/>
              </a:ext>
            </a:extLst>
          </p:cNvPr>
          <p:cNvSpPr/>
          <p:nvPr/>
        </p:nvSpPr>
        <p:spPr>
          <a:xfrm>
            <a:off x="6565477" y="6322012"/>
            <a:ext cx="5564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https://useast.ensembl.org/info/website/upload/gff.html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5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B0F3FF-E74E-FA43-9A73-64CD4F9C95F1}"/>
              </a:ext>
            </a:extLst>
          </p:cNvPr>
          <p:cNvSpPr txBox="1">
            <a:spLocks/>
          </p:cNvSpPr>
          <p:nvPr/>
        </p:nvSpPr>
        <p:spPr>
          <a:xfrm>
            <a:off x="138801" y="209602"/>
            <a:ext cx="10515600" cy="840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5C3C45-9CD6-C349-8909-3BF1F0477E44}"/>
              </a:ext>
            </a:extLst>
          </p:cNvPr>
          <p:cNvSpPr/>
          <p:nvPr/>
        </p:nvSpPr>
        <p:spPr>
          <a:xfrm>
            <a:off x="93407" y="895461"/>
            <a:ext cx="2330283" cy="143850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CFC8D-81B5-8541-B5E8-214FD759FDC5}"/>
              </a:ext>
            </a:extLst>
          </p:cNvPr>
          <p:cNvSpPr txBox="1"/>
          <p:nvPr/>
        </p:nvSpPr>
        <p:spPr>
          <a:xfrm>
            <a:off x="271504" y="1324684"/>
            <a:ext cx="2152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Bulk and single cell RNA sequencing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8715A1-3201-C445-A4DA-AD8DC632EEB6}"/>
              </a:ext>
            </a:extLst>
          </p:cNvPr>
          <p:cNvCxnSpPr>
            <a:cxnSpLocks/>
          </p:cNvCxnSpPr>
          <p:nvPr/>
        </p:nvCxnSpPr>
        <p:spPr>
          <a:xfrm>
            <a:off x="2405853" y="1761324"/>
            <a:ext cx="721827" cy="467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48D275E-7950-9A4B-BCB3-422E8E5BC1CF}"/>
              </a:ext>
            </a:extLst>
          </p:cNvPr>
          <p:cNvSpPr/>
          <p:nvPr/>
        </p:nvSpPr>
        <p:spPr>
          <a:xfrm>
            <a:off x="2259373" y="2076379"/>
            <a:ext cx="4148252" cy="23093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AE81AE-107F-9B46-844D-CB30658F948B}"/>
              </a:ext>
            </a:extLst>
          </p:cNvPr>
          <p:cNvSpPr txBox="1"/>
          <p:nvPr/>
        </p:nvSpPr>
        <p:spPr>
          <a:xfrm>
            <a:off x="2823748" y="2413270"/>
            <a:ext cx="3316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 to Galaxy Platform for Bioinformatics (Tufts network or VPN required)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https://galaxy.cluster.tufts.edu/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D6C2DA-6ACD-4046-BFA4-0CAB50B52E67}"/>
              </a:ext>
            </a:extLst>
          </p:cNvPr>
          <p:cNvSpPr/>
          <p:nvPr/>
        </p:nvSpPr>
        <p:spPr>
          <a:xfrm>
            <a:off x="5784375" y="3713720"/>
            <a:ext cx="4148252" cy="214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 through </a:t>
            </a:r>
            <a:r>
              <a:rPr lang="en-US" dirty="0" err="1">
                <a:solidFill>
                  <a:schemeClr val="tx1"/>
                </a:solidFill>
              </a:rPr>
              <a:t>RNAseq</a:t>
            </a:r>
            <a:r>
              <a:rPr lang="en-US" dirty="0">
                <a:solidFill>
                  <a:schemeClr val="tx1"/>
                </a:solidFill>
              </a:rPr>
              <a:t> example together on Galaxy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hlinkClick r:id="rId4"/>
              </a:rPr>
              <a:t>https://rbatorsky.github.io/intro-to-rnaseq-with-galaxy/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3255E6-4CFE-DE48-9637-0753B781C638}"/>
              </a:ext>
            </a:extLst>
          </p:cNvPr>
          <p:cNvCxnSpPr>
            <a:cxnSpLocks/>
          </p:cNvCxnSpPr>
          <p:nvPr/>
        </p:nvCxnSpPr>
        <p:spPr>
          <a:xfrm>
            <a:off x="6346618" y="3429364"/>
            <a:ext cx="625382" cy="373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BA0DA73-3C61-8046-812E-58F8E32B0EAD}"/>
              </a:ext>
            </a:extLst>
          </p:cNvPr>
          <p:cNvSpPr txBox="1"/>
          <p:nvPr/>
        </p:nvSpPr>
        <p:spPr>
          <a:xfrm>
            <a:off x="10229444" y="4602595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days!</a:t>
            </a:r>
          </a:p>
        </p:txBody>
      </p:sp>
    </p:spTree>
    <p:extLst>
      <p:ext uri="{BB962C8B-B14F-4D97-AF65-F5344CB8AC3E}">
        <p14:creationId xmlns:p14="http://schemas.microsoft.com/office/powerpoint/2010/main" val="842271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Visualizing reads with </a:t>
            </a:r>
            <a:r>
              <a:rPr lang="en-US" dirty="0" err="1">
                <a:solidFill>
                  <a:schemeClr val="accent1"/>
                </a:solidFill>
              </a:rPr>
              <a:t>JBrowse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33793-3698-CD4A-ACF5-6257B8125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29154"/>
            <a:ext cx="9525000" cy="54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9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86EDC6D-AC46-DE4C-B87D-DBD1EDF5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444500"/>
            <a:ext cx="11341100" cy="596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4D8F9-3F03-5D44-B982-F61AF74E6127}"/>
              </a:ext>
            </a:extLst>
          </p:cNvPr>
          <p:cNvSpPr txBox="1"/>
          <p:nvPr/>
        </p:nvSpPr>
        <p:spPr>
          <a:xfrm>
            <a:off x="7663543" y="6413500"/>
            <a:ext cx="4201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/sars-cov-2/</a:t>
            </a:r>
          </a:p>
        </p:txBody>
      </p:sp>
    </p:spTree>
    <p:extLst>
      <p:ext uri="{BB962C8B-B14F-4D97-AF65-F5344CB8AC3E}">
        <p14:creationId xmlns:p14="http://schemas.microsoft.com/office/powerpoint/2010/main" val="25310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1DA01B-4D14-0B45-9A15-470EDC9B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01" y="209602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SARS-</a:t>
            </a:r>
            <a:r>
              <a:rPr lang="en-US" dirty="0" err="1">
                <a:solidFill>
                  <a:schemeClr val="accent1"/>
                </a:solidFill>
              </a:rPr>
              <a:t>CoV</a:t>
            </a:r>
            <a:r>
              <a:rPr lang="en-US" dirty="0">
                <a:solidFill>
                  <a:schemeClr val="accent1"/>
                </a:solidFill>
              </a:rPr>
              <a:t> lifecycle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22F687-6A94-2448-8A78-16FE42DB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601" y="630016"/>
            <a:ext cx="5465137" cy="5546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D7676-A080-C943-AC75-DFB618BD44BF}"/>
              </a:ext>
            </a:extLst>
          </p:cNvPr>
          <p:cNvSpPr txBox="1"/>
          <p:nvPr/>
        </p:nvSpPr>
        <p:spPr>
          <a:xfrm>
            <a:off x="7607860" y="6488668"/>
            <a:ext cx="458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/articles/nrmicro2090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635E4-B046-7742-8443-941852C39296}"/>
              </a:ext>
            </a:extLst>
          </p:cNvPr>
          <p:cNvSpPr txBox="1"/>
          <p:nvPr/>
        </p:nvSpPr>
        <p:spPr>
          <a:xfrm>
            <a:off x="740229" y="2122714"/>
            <a:ext cx="1589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out RNA</a:t>
            </a:r>
          </a:p>
          <a:p>
            <a:r>
              <a:rPr lang="en-US" dirty="0"/>
              <a:t>Point out Spike</a:t>
            </a:r>
          </a:p>
        </p:txBody>
      </p:sp>
    </p:spTree>
    <p:extLst>
      <p:ext uri="{BB962C8B-B14F-4D97-AF65-F5344CB8AC3E}">
        <p14:creationId xmlns:p14="http://schemas.microsoft.com/office/powerpoint/2010/main" val="41063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1DA01B-4D14-0B45-9A15-470EDC9B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01" y="209602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SARS-CoV2 Variants of Concern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19D4CE-84C1-C748-9897-16257B45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457" y="1202227"/>
            <a:ext cx="5567540" cy="5111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2084C9-345C-B54A-8563-23EEA06202FA}"/>
              </a:ext>
            </a:extLst>
          </p:cNvPr>
          <p:cNvSpPr txBox="1"/>
          <p:nvPr/>
        </p:nvSpPr>
        <p:spPr>
          <a:xfrm>
            <a:off x="5020229" y="6465520"/>
            <a:ext cx="717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ccforum.biomedcentral.com</a:t>
            </a:r>
            <a:r>
              <a:rPr lang="en-US" dirty="0"/>
              <a:t>/articles/10.1186/s13054-021-03662-x</a:t>
            </a:r>
          </a:p>
        </p:txBody>
      </p:sp>
    </p:spTree>
    <p:extLst>
      <p:ext uri="{BB962C8B-B14F-4D97-AF65-F5344CB8AC3E}">
        <p14:creationId xmlns:p14="http://schemas.microsoft.com/office/powerpoint/2010/main" val="3903640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91CB5-E6BC-6544-B503-DC2462E1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501"/>
            <a:ext cx="10515600" cy="840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4C2E2C-6F43-5842-BF3C-13401CE0134F}"/>
              </a:ext>
            </a:extLst>
          </p:cNvPr>
          <p:cNvSpPr/>
          <p:nvPr/>
        </p:nvSpPr>
        <p:spPr>
          <a:xfrm>
            <a:off x="3899394" y="3361364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Raw Reads (QC, adapter trimming)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4963358-756F-FA4B-8B9E-B042578CAB77}"/>
              </a:ext>
            </a:extLst>
          </p:cNvPr>
          <p:cNvSpPr/>
          <p:nvPr/>
        </p:nvSpPr>
        <p:spPr>
          <a:xfrm>
            <a:off x="3899394" y="4403022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Alignment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9025B63-193C-D741-BF1D-AD84E2F49360}"/>
              </a:ext>
            </a:extLst>
          </p:cNvPr>
          <p:cNvSpPr/>
          <p:nvPr/>
        </p:nvSpPr>
        <p:spPr>
          <a:xfrm>
            <a:off x="3823194" y="2372914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data from NCBI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9E3C15-65BF-D745-B72E-481CE595D8AD}"/>
              </a:ext>
            </a:extLst>
          </p:cNvPr>
          <p:cNvSpPr/>
          <p:nvPr/>
        </p:nvSpPr>
        <p:spPr>
          <a:xfrm>
            <a:off x="3899394" y="5459714"/>
            <a:ext cx="3479800" cy="81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B1F9AB-C4CF-1347-BD07-582D9B1388FC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5639294" y="4174164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76867C-9B2C-2640-AE43-568D9D909E54}"/>
              </a:ext>
            </a:extLst>
          </p:cNvPr>
          <p:cNvCxnSpPr/>
          <p:nvPr/>
        </p:nvCxnSpPr>
        <p:spPr>
          <a:xfrm>
            <a:off x="5618017" y="3132506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3D47FD-61BC-A140-B7A2-38E2865DAC31}"/>
              </a:ext>
            </a:extLst>
          </p:cNvPr>
          <p:cNvCxnSpPr/>
          <p:nvPr/>
        </p:nvCxnSpPr>
        <p:spPr>
          <a:xfrm>
            <a:off x="5618017" y="5223339"/>
            <a:ext cx="0" cy="22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274C9FE-03EF-184C-8672-EB0164762FC9}"/>
              </a:ext>
            </a:extLst>
          </p:cNvPr>
          <p:cNvSpPr/>
          <p:nvPr/>
        </p:nvSpPr>
        <p:spPr>
          <a:xfrm>
            <a:off x="3043051" y="889875"/>
            <a:ext cx="5192486" cy="1077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Introduction to the Galaxy Platform</a:t>
            </a:r>
          </a:p>
        </p:txBody>
      </p:sp>
    </p:spTree>
    <p:extLst>
      <p:ext uri="{BB962C8B-B14F-4D97-AF65-F5344CB8AC3E}">
        <p14:creationId xmlns:p14="http://schemas.microsoft.com/office/powerpoint/2010/main" val="213570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775AB-A029-B54F-B54D-B1C4096C6F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8408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Intro Galaxy</a:t>
            </a:r>
          </a:p>
        </p:txBody>
      </p:sp>
    </p:spTree>
    <p:extLst>
      <p:ext uri="{BB962C8B-B14F-4D97-AF65-F5344CB8AC3E}">
        <p14:creationId xmlns:p14="http://schemas.microsoft.com/office/powerpoint/2010/main" val="15664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3775AB-A029-B54F-B54D-B1C4096C6F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8408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Access Galaxy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2972EF-6A02-8344-8EA8-2A824849A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230" y="1845365"/>
            <a:ext cx="6292473" cy="3373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9154E4-873F-9148-BF3E-4D942BA57B11}"/>
              </a:ext>
            </a:extLst>
          </p:cNvPr>
          <p:cNvSpPr txBox="1"/>
          <p:nvPr/>
        </p:nvSpPr>
        <p:spPr>
          <a:xfrm>
            <a:off x="7319992" y="1269847"/>
            <a:ext cx="248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Suggested screen layout</a:t>
            </a:r>
          </a:p>
        </p:txBody>
      </p:sp>
      <p:sp>
        <p:nvSpPr>
          <p:cNvPr id="12" name="Google Shape;125;p20">
            <a:extLst>
              <a:ext uri="{FF2B5EF4-FFF2-40B4-BE49-F238E27FC236}">
                <a16:creationId xmlns:a16="http://schemas.microsoft.com/office/drawing/2014/main" id="{54F92C1C-BAC5-144A-8076-3C6D787DE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790" y="960241"/>
            <a:ext cx="5172486" cy="53859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ea typeface="Georgia"/>
                <a:cs typeface="Georgia"/>
                <a:sym typeface="Georgia"/>
              </a:rPr>
              <a:t>1. </a:t>
            </a:r>
            <a:r>
              <a:rPr lang="en-US" sz="2400" dirty="0">
                <a:ea typeface="Georgia"/>
                <a:cs typeface="Georgia"/>
                <a:sym typeface="Georgia"/>
              </a:rPr>
              <a:t>Connect to Tufts Network, either on campus or via </a:t>
            </a:r>
            <a:r>
              <a:rPr lang="en-US" sz="2400" dirty="0">
                <a:ea typeface="Georgia"/>
                <a:cs typeface="Georgia"/>
                <a:sym typeface="Georgia"/>
                <a:hlinkClick r:id="rId4"/>
              </a:rPr>
              <a:t>VPN</a:t>
            </a:r>
            <a:endParaRPr lang="en-US" sz="2400" b="1" dirty="0">
              <a:solidFill>
                <a:srgbClr val="FF9900"/>
              </a:solidFill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ea typeface="Georgia"/>
                <a:cs typeface="Georgia"/>
                <a:sym typeface="Georgia"/>
              </a:rPr>
              <a:t>2. Visit </a:t>
            </a:r>
            <a:r>
              <a:rPr lang="en" sz="2400" u="sng" dirty="0">
                <a:solidFill>
                  <a:schemeClr val="accent1"/>
                </a:solidFill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https://galaxy.cluster.tufts.edu/</a:t>
            </a:r>
            <a:endParaRPr lang="en" sz="2400" u="sng" dirty="0">
              <a:solidFill>
                <a:schemeClr val="accent1"/>
              </a:solidFill>
              <a:ea typeface="Georgia"/>
              <a:cs typeface="Georgia"/>
              <a:sym typeface="Georgia"/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000000"/>
                </a:solidFill>
                <a:ea typeface="Georgia"/>
                <a:cs typeface="Georgia"/>
                <a:sym typeface="Georgia"/>
              </a:rPr>
              <a:t>3. Log in with you cluster username and password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000000"/>
                </a:solidFill>
                <a:ea typeface="Georgia"/>
                <a:cs typeface="Georgia"/>
                <a:sym typeface="Georgia"/>
              </a:rPr>
              <a:t>4. In another browser window go to course workflow: </a:t>
            </a:r>
            <a:r>
              <a:rPr lang="en-US" sz="2400" u="sng" dirty="0">
                <a:solidFill>
                  <a:schemeClr val="accent1"/>
                </a:solidFill>
              </a:rPr>
              <a:t>https://</a:t>
            </a:r>
            <a:r>
              <a:rPr lang="en-US" sz="2400" u="sng" dirty="0" err="1">
                <a:solidFill>
                  <a:schemeClr val="accent1"/>
                </a:solidFill>
              </a:rPr>
              <a:t>rbatorsky.github.io</a:t>
            </a:r>
            <a:r>
              <a:rPr lang="en-US" sz="2400" u="sng" dirty="0">
                <a:solidFill>
                  <a:schemeClr val="accent1"/>
                </a:solidFill>
              </a:rPr>
              <a:t>/intro-to-</a:t>
            </a:r>
            <a:r>
              <a:rPr lang="en-US" sz="2400" u="sng" dirty="0" err="1">
                <a:solidFill>
                  <a:schemeClr val="accent1"/>
                </a:solidFill>
              </a:rPr>
              <a:t>rnaseq</a:t>
            </a:r>
            <a:r>
              <a:rPr lang="en-US" sz="2400" u="sng" dirty="0">
                <a:solidFill>
                  <a:schemeClr val="accent1"/>
                </a:solidFill>
              </a:rPr>
              <a:t>-with-galaxy/</a:t>
            </a:r>
          </a:p>
        </p:txBody>
      </p:sp>
    </p:spTree>
    <p:extLst>
      <p:ext uri="{BB962C8B-B14F-4D97-AF65-F5344CB8AC3E}">
        <p14:creationId xmlns:p14="http://schemas.microsoft.com/office/powerpoint/2010/main" val="340167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17401</TotalTime>
  <Words>1915</Words>
  <Application>Microsoft Macintosh PowerPoint</Application>
  <PresentationFormat>Widescreen</PresentationFormat>
  <Paragraphs>297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HelveticaNeueW01-75Bold</vt:lpstr>
      <vt:lpstr>Wingdings</vt:lpstr>
      <vt:lpstr>Office Theme</vt:lpstr>
      <vt:lpstr>Intro to Next Generation Sequencing Data Analysis with Galaxy</vt:lpstr>
      <vt:lpstr>PowerPoint Presentation</vt:lpstr>
      <vt:lpstr>PowerPoint Presentation</vt:lpstr>
      <vt:lpstr>PowerPoint Presentation</vt:lpstr>
      <vt:lpstr>SARS-CoV lifecycle</vt:lpstr>
      <vt:lpstr>SARS-CoV2 Variants of Concern</vt:lpstr>
      <vt:lpstr>Outline</vt:lpstr>
      <vt:lpstr>PowerPoint Presentation</vt:lpstr>
      <vt:lpstr>PowerPoint Presentation</vt:lpstr>
      <vt:lpstr>PowerPoint Presentation</vt:lpstr>
      <vt:lpstr>Raw reads in Fastq format</vt:lpstr>
      <vt:lpstr>Raw reads in Fastq format</vt:lpstr>
      <vt:lpstr>PowerPoint Presentation</vt:lpstr>
      <vt:lpstr>PowerPoint Presentation</vt:lpstr>
      <vt:lpstr>PowerPoint Presentation</vt:lpstr>
      <vt:lpstr>Raw read quality control</vt:lpstr>
      <vt:lpstr>Let’s do it</vt:lpstr>
      <vt:lpstr>FastQC: Sequence Quality Histogram</vt:lpstr>
      <vt:lpstr>FastQC: Per sequence GC content</vt:lpstr>
      <vt:lpstr>FastQC: Per sequence GC content</vt:lpstr>
      <vt:lpstr>FastQC: Per Base Sequence Content</vt:lpstr>
      <vt:lpstr>FastQC: Per Base Sequence Content</vt:lpstr>
      <vt:lpstr>FastQC: Adapter content</vt:lpstr>
      <vt:lpstr>Adapter trimming</vt:lpstr>
      <vt:lpstr>Our Workflow</vt:lpstr>
      <vt:lpstr>Read Alignment</vt:lpstr>
      <vt:lpstr>Sequence Alignment Map (SAM)</vt:lpstr>
      <vt:lpstr>Sequence Alignment Map (SAM)</vt:lpstr>
      <vt:lpstr>Gene Annotation Format (GTF)</vt:lpstr>
      <vt:lpstr>Visualizing reads with JBrowse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Bioinformatics using Tufts HPC</dc:title>
  <dc:creator>Microsoft Office User</dc:creator>
  <cp:lastModifiedBy>Batorsky, Rebecca E.</cp:lastModifiedBy>
  <cp:revision>198</cp:revision>
  <cp:lastPrinted>2020-10-27T19:30:18Z</cp:lastPrinted>
  <dcterms:created xsi:type="dcterms:W3CDTF">2020-01-27T17:40:32Z</dcterms:created>
  <dcterms:modified xsi:type="dcterms:W3CDTF">2021-11-17T16:45:19Z</dcterms:modified>
</cp:coreProperties>
</file>